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 ContentType="image/ti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35"/>
  </p:notesMasterIdLst>
  <p:handoutMasterIdLst>
    <p:handoutMasterId r:id="rId36"/>
  </p:handoutMasterIdLst>
  <p:sldIdLst>
    <p:sldId id="856" r:id="rId6"/>
    <p:sldId id="257" r:id="rId7"/>
    <p:sldId id="857" r:id="rId8"/>
    <p:sldId id="858" r:id="rId9"/>
    <p:sldId id="859" r:id="rId10"/>
    <p:sldId id="860" r:id="rId11"/>
    <p:sldId id="862" r:id="rId12"/>
    <p:sldId id="284" r:id="rId13"/>
    <p:sldId id="863" r:id="rId14"/>
    <p:sldId id="865" r:id="rId15"/>
    <p:sldId id="867" r:id="rId16"/>
    <p:sldId id="866" r:id="rId17"/>
    <p:sldId id="286" r:id="rId18"/>
    <p:sldId id="869" r:id="rId19"/>
    <p:sldId id="881" r:id="rId20"/>
    <p:sldId id="870" r:id="rId21"/>
    <p:sldId id="882" r:id="rId22"/>
    <p:sldId id="880" r:id="rId23"/>
    <p:sldId id="871" r:id="rId24"/>
    <p:sldId id="289" r:id="rId25"/>
    <p:sldId id="875" r:id="rId26"/>
    <p:sldId id="876" r:id="rId27"/>
    <p:sldId id="877" r:id="rId28"/>
    <p:sldId id="878" r:id="rId29"/>
    <p:sldId id="879" r:id="rId30"/>
    <p:sldId id="288" r:id="rId31"/>
    <p:sldId id="874" r:id="rId32"/>
    <p:sldId id="873" r:id="rId33"/>
    <p:sldId id="294" r:id="rId3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1pPr>
    <a:lvl2pPr marL="0" marR="0" indent="228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2pPr>
    <a:lvl3pPr marL="0" marR="0" indent="457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3pPr>
    <a:lvl4pPr marL="0" marR="0" indent="685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4pPr>
    <a:lvl5pPr marL="0" marR="0" indent="9144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5pPr>
    <a:lvl6pPr marL="0" marR="0" indent="11430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6pPr>
    <a:lvl7pPr marL="0" marR="0" indent="13716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7pPr>
    <a:lvl8pPr marL="0" marR="0" indent="16002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8pPr>
    <a:lvl9pPr marL="0" marR="0" indent="182880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lvl9pPr>
  </p:defaultTextStyle>
  <p:extLst>
    <p:ext uri="{521415D9-36F7-43E2-AB2F-B90AF26B5E84}">
      <p14:sectionLst xmlns:p14="http://schemas.microsoft.com/office/powerpoint/2010/main">
        <p14:section name="Intro" id="{593DD1A7-7E1E-BE49-81C3-05E69AC3EC42}">
          <p14:sldIdLst>
            <p14:sldId id="856"/>
            <p14:sldId id="257"/>
          </p14:sldIdLst>
        </p14:section>
        <p14:section name="JS Ecosystem, A Problem for security and performance" id="{E5C52BF2-188A-1B4E-BB6B-6481F099BAD7}">
          <p14:sldIdLst>
            <p14:sldId id="857"/>
            <p14:sldId id="858"/>
            <p14:sldId id="859"/>
            <p14:sldId id="860"/>
            <p14:sldId id="862"/>
          </p14:sldIdLst>
        </p14:section>
        <p14:section name="Why Rust? A short introduction" id="{E555AFF3-C36A-5C46-991B-C98B2B7676A9}">
          <p14:sldIdLst>
            <p14:sldId id="284"/>
            <p14:sldId id="863"/>
            <p14:sldId id="865"/>
            <p14:sldId id="867"/>
            <p14:sldId id="866"/>
            <p14:sldId id="286"/>
            <p14:sldId id="869"/>
            <p14:sldId id="881"/>
            <p14:sldId id="870"/>
            <p14:sldId id="882"/>
            <p14:sldId id="880"/>
            <p14:sldId id="871"/>
            <p14:sldId id="289"/>
            <p14:sldId id="875"/>
            <p14:sldId id="876"/>
            <p14:sldId id="877"/>
            <p14:sldId id="878"/>
            <p14:sldId id="879"/>
            <p14:sldId id="288"/>
            <p14:sldId id="874"/>
            <p14:sldId id="873"/>
            <p14:sldId id="294"/>
          </p14:sldIdLst>
        </p14:section>
      </p14:sectionLst>
    </p:ext>
    <p:ext uri="{EFAFB233-063F-42B5-8137-9DF3F51BA10A}">
      <p15:sldGuideLst xmlns:p15="http://schemas.microsoft.com/office/powerpoint/2012/main">
        <p15:guide id="1" orient="horz" pos="4320" userDrawn="1">
          <p15:clr>
            <a:srgbClr val="A4A3A4"/>
          </p15:clr>
        </p15:guide>
        <p15:guide id="2" pos="7680" userDrawn="1">
          <p15:clr>
            <a:srgbClr val="A4A3A4"/>
          </p15:clr>
        </p15:guide>
        <p15:guide id="3" orient="horz" pos="835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189B20E-6D9D-E046-B5C7-A058559F00C3}" v="94" dt="2022-08-31T07:45:36.095"/>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wholeTbl>
    <a:band2H>
      <a:tcTxStyle/>
      <a:tcStyle>
        <a:tcBdr/>
        <a:fill>
          <a:solidFill>
            <a:srgbClr val="E3E5E8"/>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lumOff val="-13575"/>
            </a:schemeClr>
          </a:solidFill>
        </a:fill>
      </a:tcStyle>
    </a:firstCol>
    <a:lastRow>
      <a:tcTxStyle b="off" i="off">
        <a:fontRef idx="minor">
          <a:srgbClr val="000000"/>
        </a:fontRef>
        <a:srgbClr val="000000"/>
      </a:tcTxStyle>
      <a:tcStyle>
        <a:tcBdr>
          <a:left>
            <a:ln w="12700" cap="flat">
              <a:noFill/>
              <a:miter lim="400000"/>
            </a:ln>
          </a:left>
          <a:right>
            <a:ln w="12700" cap="flat">
              <a:noFill/>
              <a:miter lim="400000"/>
            </a:ln>
          </a:right>
          <a:top>
            <a:ln w="12700" cap="flat">
              <a:solidFill>
                <a:srgbClr val="3797C6"/>
              </a:solidFill>
              <a:prstDash val="solid"/>
              <a:miter lim="400000"/>
            </a:ln>
          </a:top>
          <a:bottom>
            <a:ln w="12700" cap="flat">
              <a:noFill/>
              <a:miter lim="400000"/>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hueOff val="114395"/>
              <a:lumOff val="-24975"/>
            </a:schemeClr>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B8B8B8"/>
              </a:solidFill>
              <a:prstDash val="solid"/>
              <a:miter lim="400000"/>
            </a:ln>
          </a:left>
          <a:right>
            <a:ln w="12700" cap="flat">
              <a:solidFill>
                <a:srgbClr val="B8B8B8"/>
              </a:solidFill>
              <a:prstDash val="solid"/>
              <a:miter lim="400000"/>
            </a:ln>
          </a:right>
          <a:top>
            <a:ln w="12700" cap="flat">
              <a:solidFill>
                <a:srgbClr val="B8B8B8"/>
              </a:solidFill>
              <a:prstDash val="solid"/>
              <a:miter lim="400000"/>
            </a:ln>
          </a:top>
          <a:bottom>
            <a:ln w="12700" cap="flat">
              <a:solidFill>
                <a:srgbClr val="B8B8B8"/>
              </a:solidFill>
              <a:prstDash val="solid"/>
              <a:miter lim="400000"/>
            </a:ln>
          </a:bottom>
          <a:insideH>
            <a:ln w="12700" cap="flat">
              <a:solidFill>
                <a:srgbClr val="B8B8B8"/>
              </a:solidFill>
              <a:prstDash val="solid"/>
              <a:miter lim="400000"/>
            </a:ln>
          </a:insideH>
          <a:insideV>
            <a:ln w="12700" cap="flat">
              <a:solidFill>
                <a:srgbClr val="B8B8B8"/>
              </a:solidFill>
              <a:prstDash val="solid"/>
              <a:miter lim="400000"/>
            </a:ln>
          </a:insideV>
        </a:tcBdr>
        <a:fill>
          <a:solidFill>
            <a:srgbClr val="EBEBEB"/>
          </a:solidFill>
        </a:fill>
      </a:tcStyle>
    </a:wholeTbl>
    <a:band2H>
      <a:tcTxStyle/>
      <a:tcStyle>
        <a:tcBdr/>
        <a:fill>
          <a:solidFill>
            <a:srgbClr val="E1E0DA"/>
          </a:solidFill>
        </a:fill>
      </a:tcStyle>
    </a:band2H>
    <a:firstCol>
      <a:tcTxStyle b="on" i="off">
        <a:fontRef idx="minor">
          <a:srgbClr val="FFFFFF"/>
        </a:fontRef>
        <a:srgbClr val="FFFFFF"/>
      </a:tcTxStyle>
      <a:tcStyle>
        <a:tcBdr>
          <a:left>
            <a:ln w="12700" cap="flat">
              <a:solidFill>
                <a:srgbClr val="606060"/>
              </a:solidFill>
              <a:prstDash val="solid"/>
              <a:miter lim="400000"/>
            </a:ln>
          </a:left>
          <a:right>
            <a:ln w="12700" cap="flat">
              <a:solidFill>
                <a:srgbClr val="606060"/>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chemeClr val="accent3">
              <a:hueOff val="362282"/>
              <a:satOff val="31803"/>
              <a:lumOff val="-18242"/>
            </a:schemeClr>
          </a:solidFill>
        </a:fill>
      </a:tcStyle>
    </a:firstCol>
    <a:lastRow>
      <a:tcTxStyle b="off" i="off">
        <a:fontRef idx="minor">
          <a:srgbClr val="000000"/>
        </a:fontRef>
        <a:srgbClr val="000000"/>
      </a:tcTxStyle>
      <a:tcStyle>
        <a:tcBdr>
          <a:left>
            <a:ln w="12700" cap="flat">
              <a:solidFill>
                <a:srgbClr val="606060"/>
              </a:solidFill>
              <a:prstDash val="solid"/>
              <a:miter lim="400000"/>
            </a:ln>
          </a:left>
          <a:right>
            <a:ln w="12700" cap="flat">
              <a:solidFill>
                <a:srgbClr val="606060"/>
              </a:solidFill>
              <a:prstDash val="solid"/>
              <a:miter lim="400000"/>
            </a:ln>
          </a:right>
          <a:top>
            <a:ln w="25400" cap="flat">
              <a:solidFill>
                <a:srgbClr val="606060"/>
              </a:solidFill>
              <a:prstDash val="solid"/>
              <a:miter lim="400000"/>
            </a:ln>
          </a:top>
          <a:bottom>
            <a:ln w="12700" cap="flat">
              <a:solidFill>
                <a:srgbClr val="606060"/>
              </a:solidFill>
              <a:prstDash val="solid"/>
              <a:miter lim="400000"/>
            </a:ln>
          </a:bottom>
          <a:insideH>
            <a:ln w="12700" cap="flat">
              <a:solidFill>
                <a:srgbClr val="606060"/>
              </a:solidFill>
              <a:prstDash val="solid"/>
              <a:miter lim="400000"/>
            </a:ln>
          </a:insideH>
          <a:insideV>
            <a:ln w="12700" cap="flat">
              <a:solidFill>
                <a:srgbClr val="606060"/>
              </a:solidFill>
              <a:prstDash val="solid"/>
              <a:miter lim="400000"/>
            </a:ln>
          </a:insideV>
        </a:tcBdr>
        <a:fill>
          <a:solidFill>
            <a:srgbClr val="EBEBEB"/>
          </a:solidFill>
        </a:fill>
      </a:tcStyle>
    </a:lastRow>
    <a:firstRow>
      <a:tcTxStyle b="on" i="off">
        <a:fontRef idx="minor">
          <a:srgbClr val="FFFFFF"/>
        </a:fontRef>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606060"/>
              </a:solidFill>
              <a:prstDash val="solid"/>
              <a:miter lim="400000"/>
            </a:ln>
          </a:top>
          <a:bottom>
            <a:ln w="12700" cap="flat">
              <a:solidFill>
                <a:srgbClr val="606060"/>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solidFill>
            <a:srgbClr val="017101"/>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5D5D5D"/>
              </a:solidFill>
              <a:custDash>
                <a:ds d="200000" sp="200000"/>
              </a:custDash>
              <a:miter lim="400000"/>
            </a:ln>
          </a:left>
          <a:right>
            <a:ln w="12700" cap="flat">
              <a:solidFill>
                <a:srgbClr val="5D5D5D"/>
              </a:solidFill>
              <a:custDash>
                <a:ds d="200000" sp="200000"/>
              </a:custDash>
              <a:miter lim="400000"/>
            </a:ln>
          </a:right>
          <a:top>
            <a:ln w="12700" cap="flat">
              <a:solidFill>
                <a:srgbClr val="5D5D5D"/>
              </a:solidFill>
              <a:custDash>
                <a:ds d="200000" sp="200000"/>
              </a:custDash>
              <a:miter lim="400000"/>
            </a:ln>
          </a:top>
          <a:bottom>
            <a:ln w="12700" cap="flat">
              <a:solidFill>
                <a:srgbClr val="5D5D5D"/>
              </a:solidFill>
              <a:custDash>
                <a:ds d="200000" sp="200000"/>
              </a:custDash>
              <a:miter lim="400000"/>
            </a:ln>
          </a:bottom>
          <a:insideH>
            <a:ln w="12700" cap="flat">
              <a:solidFill>
                <a:srgbClr val="5D5D5D"/>
              </a:solidFill>
              <a:custDash>
                <a:ds d="200000" sp="200000"/>
              </a:custDash>
              <a:miter lim="400000"/>
            </a:ln>
          </a:insideH>
          <a:insideV>
            <a:ln w="12700" cap="flat">
              <a:solidFill>
                <a:srgbClr val="5D5D5D"/>
              </a:solidFill>
              <a:custDash>
                <a:ds d="200000" sp="200000"/>
              </a:custDash>
              <a:miter lim="400000"/>
            </a:ln>
          </a:insideV>
        </a:tcBdr>
        <a:fill>
          <a:solidFill>
            <a:srgbClr val="FAF7E9"/>
          </a:solidFill>
        </a:fill>
      </a:tcStyle>
    </a:wholeTbl>
    <a:band2H>
      <a:tcTxStyle/>
      <a:tcStyle>
        <a:tcBdr/>
        <a:fill>
          <a:solidFill>
            <a:srgbClr val="EDEADD"/>
          </a:solidFill>
        </a:fill>
      </a:tcStyle>
    </a:band2H>
    <a:firstCol>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9BA00"/>
          </a:solidFill>
        </a:fill>
      </a:tcStyle>
    </a:firstCol>
    <a:la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lastRow>
    <a:firstRow>
      <a:tcTxStyle b="on" i="off">
        <a:fontRef idx="minor">
          <a:srgbClr val="FFFFFF"/>
        </a:fontRef>
        <a:srgbClr val="FFFFFF"/>
      </a:tcTxStyle>
      <a:tcStyle>
        <a:tcBdr>
          <a:left>
            <a:ln w="12700" cap="flat">
              <a:solidFill>
                <a:srgbClr val="5D5D5D"/>
              </a:solidFill>
              <a:prstDash val="solid"/>
              <a:miter lim="400000"/>
            </a:ln>
          </a:left>
          <a:right>
            <a:ln w="12700" cap="flat">
              <a:solidFill>
                <a:srgbClr val="5D5D5D"/>
              </a:solidFill>
              <a:prstDash val="solid"/>
              <a:miter lim="400000"/>
            </a:ln>
          </a:right>
          <a:top>
            <a:ln w="12700" cap="flat">
              <a:solidFill>
                <a:srgbClr val="5D5D5D"/>
              </a:solidFill>
              <a:prstDash val="solid"/>
              <a:miter lim="400000"/>
            </a:ln>
          </a:top>
          <a:bottom>
            <a:ln w="12700" cap="flat">
              <a:solidFill>
                <a:srgbClr val="5D5D5D"/>
              </a:solidFill>
              <a:prstDash val="solid"/>
              <a:miter lim="400000"/>
            </a:ln>
          </a:bottom>
          <a:insideH>
            <a:ln w="12700" cap="flat">
              <a:solidFill>
                <a:srgbClr val="5D5D5D"/>
              </a:solidFill>
              <a:prstDash val="solid"/>
              <a:miter lim="400000"/>
            </a:ln>
          </a:insideH>
          <a:insideV>
            <a:ln w="12700" cap="flat">
              <a:solidFill>
                <a:srgbClr val="5D5D5D"/>
              </a:solidFill>
              <a:prstDash val="solid"/>
              <a:miter lim="400000"/>
            </a:ln>
          </a:insideV>
        </a:tcBdr>
        <a:fill>
          <a:solidFill>
            <a:srgbClr val="FF9400"/>
          </a:solidFill>
        </a:fill>
      </a:tcStyle>
    </a:firstRow>
  </a:tblStyle>
  <a:tblStyle styleId="{CF821DB8-F4EB-4A41-A1BA-3FCAFE7338EE}" styleName="">
    <a:tblBg/>
    <a:wholeTbl>
      <a:tcTxStyle b="off" i="off">
        <a:fontRef idx="minor">
          <a:srgbClr val="000000"/>
        </a:fontRef>
        <a:srgbClr val="000000"/>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EBEBEB"/>
          </a:solidFill>
        </a:fill>
      </a:tcStyle>
    </a:wholeTbl>
    <a:band2H>
      <a:tcTxStyle/>
      <a:tcStyle>
        <a:tcBdr/>
        <a:fill>
          <a:solidFill>
            <a:srgbClr val="DADBDA"/>
          </a:solidFill>
        </a:fill>
      </a:tcStyle>
    </a:band2H>
    <a:firstCol>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chemeClr val="accent6">
              <a:hueOff val="-146070"/>
              <a:satOff val="-10048"/>
              <a:lumOff val="-30626"/>
            </a:schemeClr>
          </a:solidFill>
        </a:fill>
      </a:tcStyle>
    </a:firstCol>
    <a:la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lastRow>
    <a:firstRow>
      <a:tcTxStyle b="on" i="off">
        <a:fontRef idx="minor">
          <a:srgbClr val="FFFFFF"/>
        </a:fontRef>
        <a:srgbClr val="FFFFFF"/>
      </a:tcTxStyle>
      <a:tcStyle>
        <a:tcBdr>
          <a:left>
            <a:ln w="12700" cap="flat">
              <a:solidFill>
                <a:srgbClr val="A6AAA9"/>
              </a:solidFill>
              <a:prstDash val="solid"/>
              <a:miter lim="400000"/>
            </a:ln>
          </a:left>
          <a:right>
            <a:ln w="12700" cap="flat">
              <a:solidFill>
                <a:srgbClr val="A6AAA9"/>
              </a:solidFill>
              <a:prstDash val="solid"/>
              <a:miter lim="400000"/>
            </a:ln>
          </a:right>
          <a:top>
            <a:ln w="12700" cap="flat">
              <a:solidFill>
                <a:srgbClr val="A6AAA9"/>
              </a:solidFill>
              <a:prstDash val="solid"/>
              <a:miter lim="400000"/>
            </a:ln>
          </a:top>
          <a:bottom>
            <a:ln w="12700" cap="flat">
              <a:solidFill>
                <a:srgbClr val="A6AAA9"/>
              </a:solidFill>
              <a:prstDash val="solid"/>
              <a:miter lim="400000"/>
            </a:ln>
          </a:bottom>
          <a:insideH>
            <a:ln w="12700" cap="flat">
              <a:solidFill>
                <a:srgbClr val="A6AAA9"/>
              </a:solidFill>
              <a:prstDash val="solid"/>
              <a:miter lim="400000"/>
            </a:ln>
          </a:insideH>
          <a:insideV>
            <a:ln w="12700" cap="flat">
              <a:solidFill>
                <a:srgbClr val="A6AAA9"/>
              </a:solidFill>
              <a:prstDash val="solid"/>
              <a:miter lim="400000"/>
            </a:ln>
          </a:insideV>
        </a:tcBdr>
        <a:fill>
          <a:solidFill>
            <a:srgbClr val="C24785"/>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B5B5C1"/>
          </a:solidFill>
        </a:fill>
      </a:tcStyle>
    </a:wholeTbl>
    <a:band2H>
      <a:tcTxStyle/>
      <a:tcStyle>
        <a:tcBdr/>
        <a:fill>
          <a:solidFill>
            <a:srgbClr val="9A9AA5"/>
          </a:solidFill>
        </a:fill>
      </a:tcStyle>
    </a:band2H>
    <a:firstCol>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53585F"/>
          </a:solidFill>
        </a:fill>
      </a:tcStyle>
    </a:firstCol>
    <a:la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lastRow>
    <a:firstRow>
      <a:tcTxStyle b="on" i="off">
        <a:fontRef idx="minor">
          <a:srgbClr val="FFFFFF"/>
        </a:fontRef>
        <a:srgbClr val="FFFFF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solidFill>
            <a:srgbClr val="798089"/>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wholeTbl>
    <a:band2H>
      <a:tcTxStyle/>
      <a:tcStyle>
        <a:tcBdr/>
        <a:fill>
          <a:solidFill>
            <a:srgbClr val="EDEEEE"/>
          </a:solidFill>
        </a:fill>
      </a:tcStyle>
    </a:band2H>
    <a:firstCol>
      <a:tcTxStyle b="on" i="off">
        <a:fontRef idx="minor">
          <a:srgbClr val="000000"/>
        </a:fontRef>
        <a:srgbClr val="000000"/>
      </a:tcTxStyle>
      <a:tcStyle>
        <a:tcBdr>
          <a:left>
            <a:ln w="12700" cap="flat">
              <a:noFill/>
              <a:miter lim="400000"/>
            </a:ln>
          </a:left>
          <a:right>
            <a:ln w="12700" cap="flat">
              <a:solidFill>
                <a:srgbClr val="000000"/>
              </a:solidFill>
              <a:prstDash val="solid"/>
              <a:miter lim="400000"/>
            </a:ln>
          </a:right>
          <a:top>
            <a:ln w="12700" cap="flat">
              <a:solidFill>
                <a:srgbClr val="000000"/>
              </a:solidFill>
              <a:custDash>
                <a:ds d="200000" sp="200000"/>
              </a:custDash>
              <a:miter lim="400000"/>
            </a:ln>
          </a:top>
          <a:bottom>
            <a:ln w="12700" cap="flat">
              <a:solidFill>
                <a:srgbClr val="000000"/>
              </a:solidFill>
              <a:custDash>
                <a:ds d="200000" sp="200000"/>
              </a:custDash>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Col>
    <a:la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solidFill>
                <a:srgbClr val="000000"/>
              </a:solidFill>
              <a:prstDash val="solid"/>
              <a:miter lim="400000"/>
            </a:ln>
          </a:top>
          <a:bottom>
            <a:ln w="12700" cap="flat">
              <a:noFill/>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lastRow>
    <a:firstRow>
      <a:tcTxStyle b="on" i="off">
        <a:fontRef idx="minor">
          <a:srgbClr val="000000"/>
        </a:fontRef>
        <a:srgbClr val="000000"/>
      </a:tcTxStyle>
      <a:tcStyle>
        <a:tcBdr>
          <a:left>
            <a:ln w="12700" cap="flat">
              <a:solidFill>
                <a:srgbClr val="000000"/>
              </a:solidFill>
              <a:custDash>
                <a:ds d="200000" sp="200000"/>
              </a:custDash>
              <a:miter lim="400000"/>
            </a:ln>
          </a:left>
          <a:right>
            <a:ln w="12700" cap="flat">
              <a:solidFill>
                <a:srgbClr val="000000"/>
              </a:solidFill>
              <a:custDash>
                <a:ds d="200000" sp="200000"/>
              </a:custDash>
              <a:miter lim="400000"/>
            </a:ln>
          </a:right>
          <a:top>
            <a:ln w="12700" cap="flat">
              <a:noFill/>
              <a:miter lim="400000"/>
            </a:ln>
          </a:top>
          <a:bottom>
            <a:ln w="12700" cap="flat">
              <a:solidFill>
                <a:srgbClr val="000000"/>
              </a:solidFill>
              <a:prstDash val="solid"/>
              <a:miter lim="400000"/>
            </a:ln>
          </a:bottom>
          <a:insideH>
            <a:ln w="12700" cap="flat">
              <a:solidFill>
                <a:srgbClr val="000000"/>
              </a:solidFill>
              <a:custDash>
                <a:ds d="200000" sp="200000"/>
              </a:custDash>
              <a:miter lim="400000"/>
            </a:ln>
          </a:insideH>
          <a:insideV>
            <a:ln w="12700" cap="flat">
              <a:solidFill>
                <a:srgbClr val="000000"/>
              </a:solidFill>
              <a:custDash>
                <a:ds d="200000" sp="200000"/>
              </a:custDash>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13"/>
    <p:restoredTop sz="81728"/>
  </p:normalViewPr>
  <p:slideViewPr>
    <p:cSldViewPr snapToGrid="0" snapToObjects="1" showGuides="1">
      <p:cViewPr varScale="1">
        <p:scale>
          <a:sx n="45" d="100"/>
          <a:sy n="45" d="100"/>
        </p:scale>
        <p:origin x="416" y="216"/>
      </p:cViewPr>
      <p:guideLst>
        <p:guide orient="horz" pos="4320"/>
        <p:guide pos="7680"/>
        <p:guide orient="horz" pos="835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theme" Target="theme/theme1.xml"/><Relationship Id="rId21" Type="http://schemas.openxmlformats.org/officeDocument/2006/relationships/slide" Target="slides/slide16.xml"/><Relationship Id="rId34" Type="http://schemas.openxmlformats.org/officeDocument/2006/relationships/slide" Target="slides/slide29.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handoutMaster" Target="handoutMasters/handoutMaster1.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notesMaster" Target="notesMasters/notesMaster1.xml"/><Relationship Id="rId8" Type="http://schemas.openxmlformats.org/officeDocument/2006/relationships/slide" Target="slides/slide3.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CF7B6D-2677-BF0B-2E2D-2B5252F8C61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RO"/>
          </a:p>
        </p:txBody>
      </p:sp>
      <p:sp>
        <p:nvSpPr>
          <p:cNvPr id="3" name="Date Placeholder 2">
            <a:extLst>
              <a:ext uri="{FF2B5EF4-FFF2-40B4-BE49-F238E27FC236}">
                <a16:creationId xmlns:a16="http://schemas.microsoft.com/office/drawing/2014/main" id="{13027E0A-1AED-B265-8668-B07655B28C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3E6C07D-AD58-634D-ADA4-84B6BB191320}" type="datetimeFigureOut">
              <a:rPr lang="en-RO" smtClean="0"/>
              <a:t>01.09.2022</a:t>
            </a:fld>
            <a:endParaRPr lang="en-RO"/>
          </a:p>
        </p:txBody>
      </p:sp>
      <p:sp>
        <p:nvSpPr>
          <p:cNvPr id="4" name="Footer Placeholder 3">
            <a:extLst>
              <a:ext uri="{FF2B5EF4-FFF2-40B4-BE49-F238E27FC236}">
                <a16:creationId xmlns:a16="http://schemas.microsoft.com/office/drawing/2014/main" id="{F3467F88-C533-8611-DDB6-FEB391D62DB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RO"/>
          </a:p>
        </p:txBody>
      </p:sp>
      <p:sp>
        <p:nvSpPr>
          <p:cNvPr id="5" name="Slide Number Placeholder 4">
            <a:extLst>
              <a:ext uri="{FF2B5EF4-FFF2-40B4-BE49-F238E27FC236}">
                <a16:creationId xmlns:a16="http://schemas.microsoft.com/office/drawing/2014/main" id="{B481A37B-7159-F5F4-73A2-55C59EBC013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430BA31-4820-B647-8007-EA8FE4C2A4F3}" type="slidenum">
              <a:rPr lang="en-RO" smtClean="0"/>
              <a:t>‹#›</a:t>
            </a:fld>
            <a:endParaRPr lang="en-RO"/>
          </a:p>
        </p:txBody>
      </p:sp>
    </p:spTree>
    <p:extLst>
      <p:ext uri="{BB962C8B-B14F-4D97-AF65-F5344CB8AC3E}">
        <p14:creationId xmlns:p14="http://schemas.microsoft.com/office/powerpoint/2010/main" val="2696064731"/>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1" name="Shape 91"/>
          <p:cNvSpPr>
            <a:spLocks noGrp="1" noRot="1" noChangeAspect="1"/>
          </p:cNvSpPr>
          <p:nvPr>
            <p:ph type="sldImg"/>
          </p:nvPr>
        </p:nvSpPr>
        <p:spPr>
          <a:xfrm>
            <a:off x="1143000" y="685800"/>
            <a:ext cx="4572000" cy="3429000"/>
          </a:xfrm>
          <a:prstGeom prst="rect">
            <a:avLst/>
          </a:prstGeom>
        </p:spPr>
        <p:txBody>
          <a:bodyPr/>
          <a:lstStyle/>
          <a:p>
            <a:endParaRPr/>
          </a:p>
        </p:txBody>
      </p:sp>
      <p:sp>
        <p:nvSpPr>
          <p:cNvPr id="92" name="Shape 9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hf sldNum="0" hdr="0" ftr="0" dt="0"/>
  <p:notesStyle>
    <a:lvl1pPr defTabSz="457200" latinLnBrk="0">
      <a:lnSpc>
        <a:spcPct val="117999"/>
      </a:lnSpc>
      <a:defRPr sz="2200">
        <a:latin typeface="+mn-lt"/>
        <a:ea typeface="+mn-ea"/>
        <a:cs typeface="+mn-cs"/>
        <a:sym typeface="Helvetica"/>
      </a:defRPr>
    </a:lvl1pPr>
    <a:lvl2pPr indent="228600" defTabSz="457200" latinLnBrk="0">
      <a:lnSpc>
        <a:spcPct val="117999"/>
      </a:lnSpc>
      <a:defRPr sz="2200">
        <a:latin typeface="+mn-lt"/>
        <a:ea typeface="+mn-ea"/>
        <a:cs typeface="+mn-cs"/>
        <a:sym typeface="Helvetica"/>
      </a:defRPr>
    </a:lvl2pPr>
    <a:lvl3pPr indent="457200" defTabSz="457200" latinLnBrk="0">
      <a:lnSpc>
        <a:spcPct val="117999"/>
      </a:lnSpc>
      <a:defRPr sz="2200">
        <a:latin typeface="+mn-lt"/>
        <a:ea typeface="+mn-ea"/>
        <a:cs typeface="+mn-cs"/>
        <a:sym typeface="Helvetica"/>
      </a:defRPr>
    </a:lvl3pPr>
    <a:lvl4pPr indent="685800" defTabSz="457200" latinLnBrk="0">
      <a:lnSpc>
        <a:spcPct val="117999"/>
      </a:lnSpc>
      <a:defRPr sz="2200">
        <a:latin typeface="+mn-lt"/>
        <a:ea typeface="+mn-ea"/>
        <a:cs typeface="+mn-cs"/>
        <a:sym typeface="Helvetica"/>
      </a:defRPr>
    </a:lvl4pPr>
    <a:lvl5pPr indent="914400" defTabSz="457200" latinLnBrk="0">
      <a:lnSpc>
        <a:spcPct val="117999"/>
      </a:lnSpc>
      <a:defRPr sz="2200">
        <a:latin typeface="+mn-lt"/>
        <a:ea typeface="+mn-ea"/>
        <a:cs typeface="+mn-cs"/>
        <a:sym typeface="Helvetica"/>
      </a:defRPr>
    </a:lvl5pPr>
    <a:lvl6pPr indent="1143000" defTabSz="457200" latinLnBrk="0">
      <a:lnSpc>
        <a:spcPct val="117999"/>
      </a:lnSpc>
      <a:defRPr sz="2200">
        <a:latin typeface="+mn-lt"/>
        <a:ea typeface="+mn-ea"/>
        <a:cs typeface="+mn-cs"/>
        <a:sym typeface="Helvetica"/>
      </a:defRPr>
    </a:lvl6pPr>
    <a:lvl7pPr indent="1371600" defTabSz="457200" latinLnBrk="0">
      <a:lnSpc>
        <a:spcPct val="117999"/>
      </a:lnSpc>
      <a:defRPr sz="2200">
        <a:latin typeface="+mn-lt"/>
        <a:ea typeface="+mn-ea"/>
        <a:cs typeface="+mn-cs"/>
        <a:sym typeface="Helvetica"/>
      </a:defRPr>
    </a:lvl7pPr>
    <a:lvl8pPr indent="1600200" defTabSz="457200" latinLnBrk="0">
      <a:lnSpc>
        <a:spcPct val="117999"/>
      </a:lnSpc>
      <a:defRPr sz="2200">
        <a:latin typeface="+mn-lt"/>
        <a:ea typeface="+mn-ea"/>
        <a:cs typeface="+mn-cs"/>
        <a:sym typeface="Helvetica"/>
      </a:defRPr>
    </a:lvl8pPr>
    <a:lvl9pPr indent="1828800" defTabSz="457200" latinLnBrk="0">
      <a:lnSpc>
        <a:spcPct val="117999"/>
      </a:lnSpc>
      <a:defRPr sz="2200">
        <a:latin typeface="+mn-lt"/>
        <a:ea typeface="+mn-ea"/>
        <a:cs typeface="+mn-cs"/>
        <a:sym typeface="Helvetica"/>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381000" y="685800"/>
            <a:ext cx="6096000" cy="3429000"/>
          </a:xfrm>
          <a:prstGeom prst="rect">
            <a:avLst/>
          </a:prstGeom>
        </p:spPr>
        <p:txBody>
          <a:bodyPr/>
          <a:lstStyle/>
          <a:p>
            <a:endParaRPr/>
          </a:p>
        </p:txBody>
      </p:sp>
      <p:sp>
        <p:nvSpPr>
          <p:cNvPr id="105" name="Shape 105"/>
          <p:cNvSpPr>
            <a:spLocks noGrp="1"/>
          </p:cNvSpPr>
          <p:nvPr>
            <p:ph type="body" sz="quarter" idx="1"/>
          </p:nvPr>
        </p:nvSpPr>
        <p:spPr>
          <a:prstGeom prst="rect">
            <a:avLst/>
          </a:prstGeom>
        </p:spPr>
        <p:txBody>
          <a:bodyPr/>
          <a:lstStyle/>
          <a:p>
            <a:pPr>
              <a:defRPr b="1"/>
            </a:pPr>
            <a:endParaRPr lang="en-GB"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pPr>
              <a:defRPr b="1"/>
            </a:pPr>
            <a:r>
              <a:t>Chapter Intro Slide (version O)</a:t>
            </a:r>
          </a:p>
          <a:p>
            <a:r>
              <a:t>This slide should be used at the beginning of each “chapter” of your presentation (as introduced in the Agenda slide) to keep the audience aware of their place in the story and to help break things up. Change the text and chapter number accordingly. If you do not need a sub-head (the smaller text), delete it. Use different backgrounds for different chapter titles, try not to repeat a background.</a:t>
            </a:r>
          </a:p>
          <a:p>
            <a:r>
              <a:t>Very short presentations (&lt; ~10 slides) may not need Chapter Intro Slides.</a:t>
            </a:r>
          </a:p>
          <a:p>
            <a:r>
              <a:t>There are multiple versions of this template with various white and black background images starting on slide 10.</a:t>
            </a:r>
          </a:p>
        </p:txBody>
      </p:sp>
    </p:spTree>
    <p:extLst>
      <p:ext uri="{BB962C8B-B14F-4D97-AF65-F5344CB8AC3E}">
        <p14:creationId xmlns:p14="http://schemas.microsoft.com/office/powerpoint/2010/main" val="16330053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8" name="Shape 658"/>
          <p:cNvSpPr>
            <a:spLocks noGrp="1" noRot="1" noChangeAspect="1"/>
          </p:cNvSpPr>
          <p:nvPr>
            <p:ph type="sldImg"/>
          </p:nvPr>
        </p:nvSpPr>
        <p:spPr>
          <a:xfrm>
            <a:off x="381000" y="685800"/>
            <a:ext cx="6096000" cy="3429000"/>
          </a:xfrm>
          <a:prstGeom prst="rect">
            <a:avLst/>
          </a:prstGeom>
        </p:spPr>
        <p:txBody>
          <a:bodyPr/>
          <a:lstStyle/>
          <a:p>
            <a:endParaRPr/>
          </a:p>
        </p:txBody>
      </p:sp>
      <p:sp>
        <p:nvSpPr>
          <p:cNvPr id="659" name="Shape 659"/>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 name="Shape 522"/>
          <p:cNvSpPr>
            <a:spLocks noGrp="1" noRot="1" noChangeAspect="1"/>
          </p:cNvSpPr>
          <p:nvPr>
            <p:ph type="sldImg"/>
          </p:nvPr>
        </p:nvSpPr>
        <p:spPr>
          <a:xfrm>
            <a:off x="381000" y="685800"/>
            <a:ext cx="6096000" cy="3429000"/>
          </a:xfrm>
          <a:prstGeom prst="rect">
            <a:avLst/>
          </a:prstGeom>
        </p:spPr>
        <p:txBody>
          <a:bodyPr/>
          <a:lstStyle/>
          <a:p>
            <a:endParaRPr/>
          </a:p>
        </p:txBody>
      </p:sp>
      <p:sp>
        <p:nvSpPr>
          <p:cNvPr id="523" name="Shape 523"/>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96070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1" name="Shape 821"/>
          <p:cNvSpPr>
            <a:spLocks noGrp="1" noRot="1" noChangeAspect="1"/>
          </p:cNvSpPr>
          <p:nvPr>
            <p:ph type="sldImg"/>
          </p:nvPr>
        </p:nvSpPr>
        <p:spPr>
          <a:xfrm>
            <a:off x="381000" y="685800"/>
            <a:ext cx="6096000" cy="3429000"/>
          </a:xfrm>
          <a:prstGeom prst="rect">
            <a:avLst/>
          </a:prstGeom>
        </p:spPr>
        <p:txBody>
          <a:bodyPr/>
          <a:lstStyle/>
          <a:p>
            <a:endParaRPr/>
          </a:p>
        </p:txBody>
      </p:sp>
      <p:sp>
        <p:nvSpPr>
          <p:cNvPr id="822" name="Shape 822"/>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37628015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9" name="Shape 609"/>
          <p:cNvSpPr>
            <a:spLocks noGrp="1" noRot="1" noChangeAspect="1"/>
          </p:cNvSpPr>
          <p:nvPr>
            <p:ph type="sldImg"/>
          </p:nvPr>
        </p:nvSpPr>
        <p:spPr>
          <a:xfrm>
            <a:off x="381000" y="685800"/>
            <a:ext cx="6096000" cy="3429000"/>
          </a:xfrm>
          <a:prstGeom prst="rect">
            <a:avLst/>
          </a:prstGeom>
        </p:spPr>
        <p:txBody>
          <a:bodyPr/>
          <a:lstStyle/>
          <a:p>
            <a:endParaRPr/>
          </a:p>
        </p:txBody>
      </p:sp>
      <p:sp>
        <p:nvSpPr>
          <p:cNvPr id="610" name="Shape 610"/>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9587569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 name="Shape 531"/>
          <p:cNvSpPr>
            <a:spLocks noGrp="1" noRot="1" noChangeAspect="1"/>
          </p:cNvSpPr>
          <p:nvPr>
            <p:ph type="sldImg"/>
          </p:nvPr>
        </p:nvSpPr>
        <p:spPr>
          <a:xfrm>
            <a:off x="381000" y="685800"/>
            <a:ext cx="6096000" cy="3429000"/>
          </a:xfrm>
          <a:prstGeom prst="rect">
            <a:avLst/>
          </a:prstGeom>
        </p:spPr>
        <p:txBody>
          <a:bodyPr/>
          <a:lstStyle/>
          <a:p>
            <a:endParaRPr/>
          </a:p>
        </p:txBody>
      </p:sp>
      <p:sp>
        <p:nvSpPr>
          <p:cNvPr id="532" name="Shape 532"/>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6" name="Shape 766"/>
          <p:cNvSpPr>
            <a:spLocks noGrp="1" noRot="1" noChangeAspect="1"/>
          </p:cNvSpPr>
          <p:nvPr>
            <p:ph type="sldImg"/>
          </p:nvPr>
        </p:nvSpPr>
        <p:spPr>
          <a:xfrm>
            <a:off x="381000" y="685800"/>
            <a:ext cx="6096000" cy="3429000"/>
          </a:xfrm>
          <a:prstGeom prst="rect">
            <a:avLst/>
          </a:prstGeom>
        </p:spPr>
        <p:txBody>
          <a:bodyPr/>
          <a:lstStyle/>
          <a:p>
            <a:endParaRPr/>
          </a:p>
        </p:txBody>
      </p:sp>
      <p:sp>
        <p:nvSpPr>
          <p:cNvPr id="767" name="Shape 767"/>
          <p:cNvSpPr>
            <a:spLocks noGrp="1"/>
          </p:cNvSpPr>
          <p:nvPr>
            <p:ph type="body" sz="quarter" idx="1"/>
          </p:nvPr>
        </p:nvSpPr>
        <p:spPr>
          <a:prstGeom prst="rect">
            <a:avLst/>
          </a:prstGeom>
        </p:spPr>
        <p:txBody>
          <a:bodyPr/>
          <a:lstStyle/>
          <a:p>
            <a:pPr>
              <a:defRPr b="1"/>
            </a:pPr>
            <a:endParaRPr dirty="0"/>
          </a:p>
        </p:txBody>
      </p:sp>
    </p:spTree>
    <p:extLst>
      <p:ext uri="{BB962C8B-B14F-4D97-AF65-F5344CB8AC3E}">
        <p14:creationId xmlns:p14="http://schemas.microsoft.com/office/powerpoint/2010/main" val="10595144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 name="Shape 549"/>
          <p:cNvSpPr>
            <a:spLocks noGrp="1" noRot="1" noChangeAspect="1"/>
          </p:cNvSpPr>
          <p:nvPr>
            <p:ph type="sldImg"/>
          </p:nvPr>
        </p:nvSpPr>
        <p:spPr>
          <a:xfrm>
            <a:off x="381000" y="685800"/>
            <a:ext cx="6096000" cy="3429000"/>
          </a:xfrm>
          <a:prstGeom prst="rect">
            <a:avLst/>
          </a:prstGeom>
        </p:spPr>
        <p:txBody>
          <a:bodyPr/>
          <a:lstStyle/>
          <a:p>
            <a:endParaRPr/>
          </a:p>
        </p:txBody>
      </p:sp>
      <p:sp>
        <p:nvSpPr>
          <p:cNvPr id="550" name="Shape 550"/>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 name="Shape 576"/>
          <p:cNvSpPr>
            <a:spLocks noGrp="1" noRot="1" noChangeAspect="1"/>
          </p:cNvSpPr>
          <p:nvPr>
            <p:ph type="sldImg"/>
          </p:nvPr>
        </p:nvSpPr>
        <p:spPr>
          <a:xfrm>
            <a:off x="381000" y="685800"/>
            <a:ext cx="6096000" cy="3429000"/>
          </a:xfrm>
          <a:prstGeom prst="rect">
            <a:avLst/>
          </a:prstGeom>
        </p:spPr>
        <p:txBody>
          <a:bodyPr/>
          <a:lstStyle/>
          <a:p>
            <a:endParaRPr/>
          </a:p>
        </p:txBody>
      </p:sp>
      <p:sp>
        <p:nvSpPr>
          <p:cNvPr id="577" name="Shape 577"/>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7" name="Shape 567"/>
          <p:cNvSpPr>
            <a:spLocks noGrp="1" noRot="1" noChangeAspect="1"/>
          </p:cNvSpPr>
          <p:nvPr>
            <p:ph type="sldImg"/>
          </p:nvPr>
        </p:nvSpPr>
        <p:spPr>
          <a:xfrm>
            <a:off x="381000" y="685800"/>
            <a:ext cx="6096000" cy="3429000"/>
          </a:xfrm>
          <a:prstGeom prst="rect">
            <a:avLst/>
          </a:prstGeom>
        </p:spPr>
        <p:txBody>
          <a:bodyPr/>
          <a:lstStyle/>
          <a:p>
            <a:endParaRPr/>
          </a:p>
        </p:txBody>
      </p:sp>
      <p:sp>
        <p:nvSpPr>
          <p:cNvPr id="568" name="Shape 568"/>
          <p:cNvSpPr>
            <a:spLocks noGrp="1"/>
          </p:cNvSpPr>
          <p:nvPr>
            <p:ph type="body" sz="quarter" idx="1"/>
          </p:nvPr>
        </p:nvSpPr>
        <p:spPr>
          <a:prstGeom prst="rect">
            <a:avLst/>
          </a:prstGeom>
        </p:spPr>
        <p:txBody>
          <a:bodyPr/>
          <a:lstStyle/>
          <a:p>
            <a:pPr>
              <a:defRPr b="1"/>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xfrm>
            <a:off x="11958984" y="13081000"/>
            <a:ext cx="453332" cy="469900"/>
          </a:xfrm>
          <a:prstGeom prst="rect">
            <a:avLst/>
          </a:prstGeom>
        </p:spPr>
        <p:txBody>
          <a:bodyPr/>
          <a:lstStyle>
            <a:lvl1pPr algn="ctr">
              <a:defRPr sz="2400" b="0"/>
            </a:lvl1pPr>
          </a:lstStyle>
          <a:p>
            <a:fld id="{86CB4B4D-7CA3-9044-876B-883B54F8677D}" type="slidenum">
              <a:t>‹#›</a:t>
            </a:fld>
            <a:endParaRPr/>
          </a:p>
        </p:txBody>
      </p:sp>
      <p:sp>
        <p:nvSpPr>
          <p:cNvPr id="2" name="Title 1">
            <a:extLst>
              <a:ext uri="{FF2B5EF4-FFF2-40B4-BE49-F238E27FC236}">
                <a16:creationId xmlns:a16="http://schemas.microsoft.com/office/drawing/2014/main" id="{715B6A64-0381-AB42-A5D0-0BAF47E6ECE1}"/>
              </a:ext>
            </a:extLst>
          </p:cNvPr>
          <p:cNvSpPr>
            <a:spLocks noGrp="1"/>
          </p:cNvSpPr>
          <p:nvPr>
            <p:ph type="ctrTitle"/>
          </p:nvPr>
        </p:nvSpPr>
        <p:spPr>
          <a:xfrm>
            <a:off x="3048000" y="2244725"/>
            <a:ext cx="18288000" cy="4775200"/>
          </a:xfrm>
        </p:spPr>
        <p:txBody>
          <a:bodyPr anchor="b"/>
          <a:lstStyle>
            <a:lvl1pPr algn="ctr">
              <a:defRPr sz="6000"/>
            </a:lvl1pPr>
          </a:lstStyle>
          <a:p>
            <a:r>
              <a:rPr lang="en-GB"/>
              <a:t>Click to edit Master title style</a:t>
            </a:r>
            <a:endParaRPr lang="en-RO"/>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Header and Footer">
    <p:spTree>
      <p:nvGrpSpPr>
        <p:cNvPr id="1" name=""/>
        <p:cNvGrpSpPr/>
        <p:nvPr/>
      </p:nvGrpSpPr>
      <p:grpSpPr>
        <a:xfrm>
          <a:off x="0" y="0"/>
          <a:ext cx="0" cy="0"/>
          <a:chOff x="0" y="0"/>
          <a:chExt cx="0" cy="0"/>
        </a:xfrm>
      </p:grpSpPr>
      <p:sp>
        <p:nvSpPr>
          <p:cNvPr id="2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21"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929292"/>
                </a:solidFill>
                <a:latin typeface="+mn-lt"/>
                <a:ea typeface="+mn-ea"/>
                <a:cs typeface="+mn-cs"/>
                <a:sym typeface="Helvetica"/>
              </a:rPr>
              <a:t>Client Name  </a:t>
            </a:r>
            <a:r>
              <a:rPr>
                <a:solidFill>
                  <a:srgbClr val="929292"/>
                </a:solidFill>
              </a:rPr>
              <a:t>Presentation Title  - </a:t>
            </a:r>
            <a:r>
              <a:t>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Header and Footer - Black">
    <p:bg>
      <p:bgPr>
        <a:solidFill>
          <a:srgbClr val="000000"/>
        </a:solidFill>
        <a:effectLst/>
      </p:bgPr>
    </p:bg>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30" name="Client Name  Presentation Title  -  1. Chapter Name"/>
          <p:cNvSpPr txBox="1">
            <a:spLocks noGrp="1"/>
          </p:cNvSpPr>
          <p:nvPr>
            <p:ph type="body" sz="quarter" idx="13"/>
          </p:nvPr>
        </p:nvSpPr>
        <p:spPr>
          <a:xfrm>
            <a:off x="1703286" y="213207"/>
            <a:ext cx="4894924" cy="384179"/>
          </a:xfrm>
          <a:prstGeom prst="rect">
            <a:avLst/>
          </a:prstGeom>
        </p:spPr>
        <p:txBody>
          <a:bodyPr wrap="none" lIns="71437" tIns="71437" rIns="71437" bIns="71437">
            <a:spAutoFit/>
          </a:bodyPr>
          <a:lstStyle/>
          <a:p>
            <a:pPr marL="0" indent="0">
              <a:buSzTx/>
              <a:buNone/>
              <a:defRPr sz="1600"/>
            </a:pPr>
            <a:r>
              <a:rPr b="1">
                <a:solidFill>
                  <a:srgbClr val="FFFFFF"/>
                </a:solidFill>
                <a:latin typeface="+mn-lt"/>
                <a:ea typeface="+mn-ea"/>
                <a:cs typeface="+mn-cs"/>
                <a:sym typeface="Helvetica"/>
              </a:rPr>
              <a:t>Client Name  </a:t>
            </a:r>
            <a:r>
              <a:rPr>
                <a:solidFill>
                  <a:srgbClr val="FFFFFF"/>
                </a:solidFill>
              </a:rPr>
              <a:t>Presentation Title  -  </a:t>
            </a:r>
            <a:r>
              <a:rPr b="1">
                <a:solidFill>
                  <a:srgbClr val="DE411B"/>
                </a:solidFill>
                <a:latin typeface="+mn-lt"/>
                <a:ea typeface="+mn-ea"/>
                <a:cs typeface="+mn-cs"/>
                <a:sym typeface="Helvetica"/>
              </a:rPr>
              <a:t>1. Chapter Name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Header and Minimal Footer - Black">
    <p:bg>
      <p:bgPr>
        <a:solidFill>
          <a:srgbClr val="000000"/>
        </a:solidFill>
        <a:effectLst/>
      </p:bgPr>
    </p:bg>
    <p:spTree>
      <p:nvGrpSpPr>
        <p:cNvPr id="1" name=""/>
        <p:cNvGrpSpPr/>
        <p:nvPr/>
      </p:nvGrpSpPr>
      <p:grpSpPr>
        <a:xfrm>
          <a:off x="0" y="0"/>
          <a:ext cx="0" cy="0"/>
          <a:chOff x="0" y="0"/>
          <a:chExt cx="0" cy="0"/>
        </a:xfrm>
      </p:grpSpPr>
      <p:sp>
        <p:nvSpPr>
          <p:cNvPr id="66"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67"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sp>
        <p:nvSpPr>
          <p:cNvPr id="69" name="Client Name  Presentation Title  -  1. Chapter Name"/>
          <p:cNvSpPr txBox="1"/>
          <p:nvPr/>
        </p:nvSpPr>
        <p:spPr>
          <a:xfrm>
            <a:off x="1703286" y="210051"/>
            <a:ext cx="4959690" cy="3904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anchor="ctr">
            <a:spAutoFit/>
          </a:bodyPr>
          <a:lstStyle/>
          <a:p>
            <a:pPr defTabSz="821531">
              <a:lnSpc>
                <a:spcPct val="100000"/>
              </a:lnSpc>
              <a:spcBef>
                <a:spcPts val="3000"/>
              </a:spcBef>
              <a:defRPr sz="1600" b="0" cap="none" spc="0">
                <a:solidFill>
                  <a:srgbClr val="5E5E5E"/>
                </a:solidFill>
                <a:latin typeface="Helvetica Light"/>
                <a:ea typeface="Helvetica Light"/>
                <a:cs typeface="Helvetica Light"/>
                <a:sym typeface="Helvetica Light"/>
              </a:defRPr>
            </a:pPr>
            <a:r>
              <a:rPr b="1" dirty="0">
                <a:solidFill>
                  <a:srgbClr val="FFFFFF"/>
                </a:solidFill>
                <a:latin typeface="+mn-lt"/>
                <a:ea typeface="+mn-ea"/>
                <a:cs typeface="+mn-cs"/>
                <a:sym typeface="Helvetica"/>
              </a:rPr>
              <a:t>Client Name  </a:t>
            </a:r>
            <a:r>
              <a:rPr b="0" i="0" dirty="0">
                <a:solidFill>
                  <a:srgbClr val="FFFFFF"/>
                </a:solidFill>
                <a:latin typeface="Arial" panose="020B0604020202020204" pitchFamily="34" charset="0"/>
                <a:cs typeface="Arial" panose="020B0604020202020204" pitchFamily="34" charset="0"/>
              </a:rPr>
              <a:t>Presentation Title  -  </a:t>
            </a:r>
            <a:r>
              <a:rPr b="1" dirty="0">
                <a:solidFill>
                  <a:srgbClr val="DE411B"/>
                </a:solidFill>
                <a:latin typeface="+mn-lt"/>
                <a:ea typeface="+mn-ea"/>
                <a:cs typeface="+mn-cs"/>
                <a:sym typeface="Helvetica"/>
              </a:rPr>
              <a:t>1. Chapter Name</a:t>
            </a:r>
          </a:p>
        </p:txBody>
      </p:sp>
      <p:pic>
        <p:nvPicPr>
          <p:cNvPr id="7" name="Picture 6">
            <a:extLst>
              <a:ext uri="{FF2B5EF4-FFF2-40B4-BE49-F238E27FC236}">
                <a16:creationId xmlns:a16="http://schemas.microsoft.com/office/drawing/2014/main" id="{971A24C2-0663-FA45-9B66-5259AB40BFFA}"/>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Minimal Footer">
    <p:spTree>
      <p:nvGrpSpPr>
        <p:cNvPr id="1" name=""/>
        <p:cNvGrpSpPr/>
        <p:nvPr/>
      </p:nvGrpSpPr>
      <p:grpSpPr>
        <a:xfrm>
          <a:off x="0" y="0"/>
          <a:ext cx="0" cy="0"/>
          <a:chOff x="0" y="0"/>
          <a:chExt cx="0" cy="0"/>
        </a:xfrm>
      </p:grpSpPr>
      <p:sp>
        <p:nvSpPr>
          <p:cNvPr id="76" name="Slide Number"/>
          <p:cNvSpPr txBox="1">
            <a:spLocks noGrp="1"/>
          </p:cNvSpPr>
          <p:nvPr>
            <p:ph type="sldNum" sz="quarter" idx="2"/>
          </p:nvPr>
        </p:nvSpPr>
        <p:spPr>
          <a:prstGeom prst="rect">
            <a:avLst/>
          </a:prstGeom>
        </p:spPr>
        <p:txBody>
          <a:bodyPr/>
          <a:lstStyle/>
          <a:p>
            <a:fld id="{86CB4B4D-7CA3-9044-876B-883B54F8677D}" type="slidenum">
              <a:t>‹#›</a:t>
            </a:fld>
            <a:endParaRPr/>
          </a:p>
        </p:txBody>
      </p:sp>
      <p:pic>
        <p:nvPicPr>
          <p:cNvPr id="5" name="Picture 4">
            <a:extLst>
              <a:ext uri="{FF2B5EF4-FFF2-40B4-BE49-F238E27FC236}">
                <a16:creationId xmlns:a16="http://schemas.microsoft.com/office/drawing/2014/main" id="{2BD33DE6-C1C8-5F49-85AF-C0BA0848938B}"/>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Minimal Footer - Black">
    <p:bg>
      <p:bgPr>
        <a:solidFill>
          <a:srgbClr val="000000"/>
        </a:solidFill>
        <a:effectLst/>
      </p:bgPr>
    </p:bg>
    <p:spTree>
      <p:nvGrpSpPr>
        <p:cNvPr id="1" name=""/>
        <p:cNvGrpSpPr/>
        <p:nvPr/>
      </p:nvGrpSpPr>
      <p:grpSpPr>
        <a:xfrm>
          <a:off x="0" y="0"/>
          <a:ext cx="0" cy="0"/>
          <a:chOff x="0" y="0"/>
          <a:chExt cx="0" cy="0"/>
        </a:xfrm>
      </p:grpSpPr>
      <p:sp>
        <p:nvSpPr>
          <p:cNvPr id="84" name="Slide Number"/>
          <p:cNvSpPr txBox="1">
            <a:spLocks noGrp="1"/>
          </p:cNvSpPr>
          <p:nvPr>
            <p:ph type="sldNum" sz="quarter" idx="2"/>
          </p:nvPr>
        </p:nvSpPr>
        <p:spPr>
          <a:prstGeom prst="rect">
            <a:avLst/>
          </a:prstGeom>
        </p:spPr>
        <p:txBody>
          <a:bodyPr/>
          <a:lstStyle>
            <a:lvl1pPr>
              <a:defRPr>
                <a:solidFill>
                  <a:srgbClr val="FFFFFF"/>
                </a:solidFill>
              </a:defRPr>
            </a:lvl1pPr>
          </a:lstStyle>
          <a:p>
            <a:fld id="{86CB4B4D-7CA3-9044-876B-883B54F8677D}" type="slidenum">
              <a:t>‹#›</a:t>
            </a:fld>
            <a:endParaRPr/>
          </a:p>
        </p:txBody>
      </p:sp>
      <p:pic>
        <p:nvPicPr>
          <p:cNvPr id="5" name="Picture 4">
            <a:extLst>
              <a:ext uri="{FF2B5EF4-FFF2-40B4-BE49-F238E27FC236}">
                <a16:creationId xmlns:a16="http://schemas.microsoft.com/office/drawing/2014/main" id="{A228CF83-0BCF-FB4F-A59E-E902A63447C2}"/>
              </a:ext>
            </a:extLst>
          </p:cNvPr>
          <p:cNvPicPr>
            <a:picLocks noChangeAspect="1"/>
          </p:cNvPicPr>
          <p:nvPr userDrawn="1"/>
        </p:nvPicPr>
        <p:blipFill>
          <a:blip r:embed="rId2"/>
          <a:stretch>
            <a:fillRect/>
          </a:stretch>
        </p:blipFill>
        <p:spPr>
          <a:xfrm>
            <a:off x="97607" y="13292245"/>
            <a:ext cx="430558" cy="320676"/>
          </a:xfrm>
          <a:prstGeom prst="rect">
            <a:avLst/>
          </a:prstGeom>
        </p:spPr>
      </p:pic>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299652-873B-6043-8DB0-461CF8A81F28}"/>
              </a:ext>
            </a:extLst>
          </p:cNvPr>
          <p:cNvSpPr>
            <a:spLocks noGrp="1"/>
          </p:cNvSpPr>
          <p:nvPr>
            <p:ph type="title"/>
          </p:nvPr>
        </p:nvSpPr>
        <p:spPr/>
        <p:txBody>
          <a:bodyPr/>
          <a:lstStyle/>
          <a:p>
            <a:r>
              <a:rPr lang="en-GB"/>
              <a:t>Click to edit Master title style</a:t>
            </a:r>
            <a:endParaRPr lang="en-RO"/>
          </a:p>
        </p:txBody>
      </p:sp>
      <p:sp>
        <p:nvSpPr>
          <p:cNvPr id="3" name="Slide Number Placeholder 2">
            <a:extLst>
              <a:ext uri="{FF2B5EF4-FFF2-40B4-BE49-F238E27FC236}">
                <a16:creationId xmlns:a16="http://schemas.microsoft.com/office/drawing/2014/main" id="{9CBF97BD-94D3-3944-ADD5-D3B1C3A23E99}"/>
              </a:ext>
            </a:extLst>
          </p:cNvPr>
          <p:cNvSpPr>
            <a:spLocks noGrp="1"/>
          </p:cNvSpPr>
          <p:nvPr>
            <p:ph type="sldNum" sz="quarter" idx="10"/>
          </p:nvPr>
        </p:nvSpPr>
        <p:spPr/>
        <p:txBody>
          <a:bodyPr/>
          <a:lstStyle/>
          <a:p>
            <a:fld id="{86CB4B4D-7CA3-9044-876B-883B54F8677D}" type="slidenum">
              <a:rPr lang="en-RO" smtClean="0"/>
              <a:t>‹#›</a:t>
            </a:fld>
            <a:endParaRPr lang="en-RO"/>
          </a:p>
        </p:txBody>
      </p:sp>
    </p:spTree>
    <p:extLst>
      <p:ext uri="{BB962C8B-B14F-4D97-AF65-F5344CB8AC3E}">
        <p14:creationId xmlns:p14="http://schemas.microsoft.com/office/powerpoint/2010/main" val="2697321429"/>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Rectangle"/>
          <p:cNvSpPr/>
          <p:nvPr/>
        </p:nvSpPr>
        <p:spPr>
          <a:xfrm>
            <a:off x="1778000" y="-3175"/>
            <a:ext cx="413668" cy="48543"/>
          </a:xfrm>
          <a:prstGeom prst="rect">
            <a:avLst/>
          </a:prstGeom>
          <a:solidFill>
            <a:srgbClr val="DE411B"/>
          </a:solidFill>
          <a:ln w="12700">
            <a:miter lim="400000"/>
          </a:ln>
        </p:spPr>
        <p:txBody>
          <a:bodyPr lIns="0" tIns="0" rIns="0" bIns="0" anchor="ctr"/>
          <a:lstStyle/>
          <a:p>
            <a:pPr algn="ctr" defTabSz="825500">
              <a:lnSpc>
                <a:spcPct val="100000"/>
              </a:lnSpc>
              <a:defRPr sz="3200" cap="none" spc="0"/>
            </a:pPr>
            <a:endParaRPr/>
          </a:p>
        </p:txBody>
      </p:sp>
      <p:sp>
        <p:nvSpPr>
          <p:cNvPr id="3" name="Slide Number"/>
          <p:cNvSpPr txBox="1">
            <a:spLocks noGrp="1"/>
          </p:cNvSpPr>
          <p:nvPr>
            <p:ph type="sldNum" sz="quarter" idx="2"/>
          </p:nvPr>
        </p:nvSpPr>
        <p:spPr>
          <a:xfrm>
            <a:off x="23932923" y="13289446"/>
            <a:ext cx="340321" cy="342901"/>
          </a:xfrm>
          <a:prstGeom prst="rect">
            <a:avLst/>
          </a:prstGeom>
          <a:ln w="12700">
            <a:miter lim="400000"/>
          </a:ln>
        </p:spPr>
        <p:txBody>
          <a:bodyPr wrap="none" lIns="50800" tIns="50800" rIns="50800" bIns="50800">
            <a:spAutoFit/>
          </a:bodyPr>
          <a:lstStyle>
            <a:lvl1pPr algn="r" defTabSz="825500">
              <a:lnSpc>
                <a:spcPct val="100000"/>
              </a:lnSpc>
              <a:defRPr sz="1600" cap="none" spc="0">
                <a:solidFill>
                  <a:srgbClr val="000000"/>
                </a:solidFill>
              </a:defRPr>
            </a:lvl1pPr>
          </a:lstStyle>
          <a:p>
            <a:fld id="{86CB4B4D-7CA3-9044-876B-883B54F8677D}" type="slidenum">
              <a:t>‹#›</a:t>
            </a:fld>
            <a:endParaRPr/>
          </a:p>
        </p:txBody>
      </p:sp>
      <p:sp>
        <p:nvSpPr>
          <p:cNvPr id="4" name="Client name  //  presentation name  //  © Copyright 2020 Endava  //  Confidential and Proprietary  //  Version 1.0"/>
          <p:cNvSpPr txBox="1"/>
          <p:nvPr/>
        </p:nvSpPr>
        <p:spPr>
          <a:xfrm>
            <a:off x="674088" y="13300557"/>
            <a:ext cx="21322861" cy="32067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nchor="ctr">
            <a:spAutoFit/>
          </a:bodyPr>
          <a:lstStyle/>
          <a:p>
            <a:pPr defTabSz="821531">
              <a:defRPr sz="1200" b="0" spc="119">
                <a:solidFill>
                  <a:srgbClr val="929292"/>
                </a:solidFill>
                <a:latin typeface="Helvetica Light"/>
                <a:ea typeface="Helvetica Light"/>
                <a:cs typeface="Helvetica Light"/>
                <a:sym typeface="Helvetica Light"/>
              </a:defRPr>
            </a:pPr>
            <a:r>
              <a:rPr b="1" dirty="0">
                <a:latin typeface="+mn-lt"/>
                <a:ea typeface="+mn-ea"/>
                <a:cs typeface="+mn-cs"/>
                <a:sym typeface="Helvetica"/>
              </a:rPr>
              <a:t>Client name  </a:t>
            </a:r>
            <a:r>
              <a:rPr b="0" i="0" dirty="0">
                <a:latin typeface="Arial" panose="020B0604020202020204" pitchFamily="34" charset="0"/>
                <a:cs typeface="Arial" panose="020B0604020202020204" pitchFamily="34" charset="0"/>
              </a:rPr>
              <a:t>// </a:t>
            </a:r>
            <a:r>
              <a:rPr b="1" dirty="0">
                <a:latin typeface="+mn-lt"/>
                <a:ea typeface="+mn-ea"/>
                <a:cs typeface="+mn-cs"/>
                <a:sym typeface="Helvetica"/>
              </a:rPr>
              <a:t> </a:t>
            </a:r>
            <a:r>
              <a:rPr b="0" i="0" dirty="0">
                <a:latin typeface="Arial" panose="020B0604020202020204" pitchFamily="34" charset="0"/>
                <a:cs typeface="Arial" panose="020B0604020202020204" pitchFamily="34" charset="0"/>
              </a:rPr>
              <a:t>presentation name  //  © Copyright 2020 </a:t>
            </a:r>
            <a:r>
              <a:rPr b="0" i="0" dirty="0" err="1">
                <a:latin typeface="Arial" panose="020B0604020202020204" pitchFamily="34" charset="0"/>
                <a:cs typeface="Arial" panose="020B0604020202020204" pitchFamily="34" charset="0"/>
              </a:rPr>
              <a:t>Endava</a:t>
            </a:r>
            <a:r>
              <a:rPr b="0" i="0" dirty="0">
                <a:latin typeface="Arial" panose="020B0604020202020204" pitchFamily="34" charset="0"/>
                <a:cs typeface="Arial" panose="020B0604020202020204" pitchFamily="34" charset="0"/>
              </a:rPr>
              <a:t>  //  Confidential and Proprietary  //  Version 1.0</a:t>
            </a:r>
          </a:p>
        </p:txBody>
      </p:sp>
      <p:sp>
        <p:nvSpPr>
          <p:cNvPr id="6" name="Body Level One…"/>
          <p:cNvSpPr txBox="1">
            <a:spLocks noGrp="1"/>
          </p:cNvSpPr>
          <p:nvPr>
            <p:ph type="body" idx="1"/>
          </p:nvPr>
        </p:nvSpPr>
        <p:spPr>
          <a:xfrm>
            <a:off x="1689100" y="3149600"/>
            <a:ext cx="21005800" cy="92964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normAutofit/>
          </a:bodyPr>
          <a:lstStyle/>
          <a:p>
            <a:r>
              <a:rPr lang="en-GB" dirty="0"/>
              <a:t>Body level one</a:t>
            </a:r>
          </a:p>
          <a:p>
            <a:pPr lvl="1"/>
            <a:r>
              <a:rPr lang="en-GB" dirty="0"/>
              <a:t>Body level two</a:t>
            </a:r>
          </a:p>
          <a:p>
            <a:pPr lvl="2"/>
            <a:r>
              <a:rPr lang="en-GB" dirty="0"/>
              <a:t>Body level three</a:t>
            </a:r>
          </a:p>
          <a:p>
            <a:pPr lvl="3"/>
            <a:r>
              <a:rPr lang="en-GB" dirty="0"/>
              <a:t>Body level four</a:t>
            </a:r>
          </a:p>
          <a:p>
            <a:pPr lvl="4"/>
            <a:r>
              <a:rPr lang="en-GB" dirty="0"/>
              <a:t>Body level five</a:t>
            </a:r>
          </a:p>
        </p:txBody>
      </p:sp>
      <p:pic>
        <p:nvPicPr>
          <p:cNvPr id="7" name="Picture 6">
            <a:extLst>
              <a:ext uri="{FF2B5EF4-FFF2-40B4-BE49-F238E27FC236}">
                <a16:creationId xmlns:a16="http://schemas.microsoft.com/office/drawing/2014/main" id="{1CAD3690-743F-304B-BC3C-3FB1778AF882}"/>
              </a:ext>
            </a:extLst>
          </p:cNvPr>
          <p:cNvPicPr>
            <a:picLocks noChangeAspect="1"/>
          </p:cNvPicPr>
          <p:nvPr userDrawn="1"/>
        </p:nvPicPr>
        <p:blipFill>
          <a:blip r:embed="rId9"/>
          <a:stretch>
            <a:fillRect/>
          </a:stretch>
        </p:blipFill>
        <p:spPr>
          <a:xfrm>
            <a:off x="97607" y="13292245"/>
            <a:ext cx="430558" cy="320676"/>
          </a:xfrm>
          <a:prstGeom prst="rect">
            <a:avLst/>
          </a:prstGeom>
        </p:spPr>
      </p:pic>
      <p:sp>
        <p:nvSpPr>
          <p:cNvPr id="11" name="Title Placeholder 10">
            <a:extLst>
              <a:ext uri="{FF2B5EF4-FFF2-40B4-BE49-F238E27FC236}">
                <a16:creationId xmlns:a16="http://schemas.microsoft.com/office/drawing/2014/main" id="{9A51FF35-04BE-EC4C-98ED-E33A427F338C}"/>
              </a:ext>
            </a:extLst>
          </p:cNvPr>
          <p:cNvSpPr>
            <a:spLocks noGrp="1"/>
          </p:cNvSpPr>
          <p:nvPr>
            <p:ph type="title"/>
          </p:nvPr>
        </p:nvSpPr>
        <p:spPr>
          <a:xfrm>
            <a:off x="1676400" y="730250"/>
            <a:ext cx="21031200" cy="2651125"/>
          </a:xfrm>
          <a:prstGeom prst="rect">
            <a:avLst/>
          </a:prstGeom>
        </p:spPr>
        <p:txBody>
          <a:bodyPr vert="horz" lIns="91440" tIns="45720" rIns="91440" bIns="45720" rtlCol="0" anchor="ctr">
            <a:normAutofit/>
          </a:bodyPr>
          <a:lstStyle/>
          <a:p>
            <a:r>
              <a:rPr lang="en-GB" dirty="0"/>
              <a:t>Click to edit Master title style</a:t>
            </a:r>
            <a:endParaRPr lang="en-RO"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5" r:id="rId4"/>
    <p:sldLayoutId id="2147483656" r:id="rId5"/>
    <p:sldLayoutId id="2147483657" r:id="rId6"/>
    <p:sldLayoutId id="2147483660" r:id="rId7"/>
  </p:sldLayoutIdLst>
  <p:transition spd="med"/>
  <p:hf sldNum="0" hdr="0" ftr="0" dt="0"/>
  <p:txStyles>
    <p:titleStyle>
      <a:lvl1pPr marL="0" marR="0" indent="0" algn="l" defTabSz="470262" latinLnBrk="0">
        <a:lnSpc>
          <a:spcPct val="70000"/>
        </a:lnSpc>
        <a:spcBef>
          <a:spcPts val="0"/>
        </a:spcBef>
        <a:spcAft>
          <a:spcPts val="0"/>
        </a:spcAft>
        <a:buClrTx/>
        <a:buSzTx/>
        <a:buFontTx/>
        <a:buNone/>
        <a:tabLst/>
        <a:defRPr sz="7000" b="1" i="0" u="none" strike="noStrike" cap="none" spc="-209" baseline="0">
          <a:solidFill>
            <a:schemeClr val="bg2"/>
          </a:solidFill>
          <a:uFillTx/>
          <a:latin typeface="+mn-lt"/>
          <a:ea typeface="+mn-ea"/>
          <a:cs typeface="+mn-cs"/>
          <a:sym typeface="Helvetica"/>
        </a:defRPr>
      </a:lvl1pPr>
      <a:lvl2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2pPr>
      <a:lvl3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3pPr>
      <a:lvl4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4pPr>
      <a:lvl5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5pPr>
      <a:lvl6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6pPr>
      <a:lvl7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7pPr>
      <a:lvl8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8pPr>
      <a:lvl9pPr marL="0" marR="0" indent="0" algn="l" defTabSz="470262" latinLnBrk="0">
        <a:lnSpc>
          <a:spcPct val="70000"/>
        </a:lnSpc>
        <a:spcBef>
          <a:spcPts val="0"/>
        </a:spcBef>
        <a:spcAft>
          <a:spcPts val="0"/>
        </a:spcAft>
        <a:buClrTx/>
        <a:buSzTx/>
        <a:buFontTx/>
        <a:buNone/>
        <a:tabLst/>
        <a:defRPr sz="7000" b="1" i="0" u="none" strike="noStrike" cap="none" spc="-209" baseline="0">
          <a:solidFill>
            <a:srgbClr val="000000"/>
          </a:solidFill>
          <a:uFillTx/>
          <a:latin typeface="+mn-lt"/>
          <a:ea typeface="+mn-ea"/>
          <a:cs typeface="+mn-cs"/>
          <a:sym typeface="Helvetica"/>
        </a:defRPr>
      </a:lvl9pPr>
    </p:titleStyle>
    <p:bodyStyle>
      <a:lvl1pPr marL="26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1pPr>
      <a:lvl2pPr marL="89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2pPr>
      <a:lvl3pPr marL="153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3pPr>
      <a:lvl4pPr marL="216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4pPr>
      <a:lvl5pPr marL="280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Arial" panose="020B0604020202020204" pitchFamily="34" charset="0"/>
          <a:ea typeface="Arial" panose="020B0604020202020204" pitchFamily="34" charset="0"/>
          <a:cs typeface="Arial" panose="020B0604020202020204" pitchFamily="34" charset="0"/>
          <a:sym typeface="Helvetica Light"/>
        </a:defRPr>
      </a:lvl5pPr>
      <a:lvl6pPr marL="343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6pPr>
      <a:lvl7pPr marL="407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7pPr>
      <a:lvl8pPr marL="4709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8pPr>
      <a:lvl9pPr marL="5344583" marR="0" indent="-264583" algn="l" defTabSz="821531" rtl="0" latinLnBrk="0">
        <a:lnSpc>
          <a:spcPct val="100000"/>
        </a:lnSpc>
        <a:spcBef>
          <a:spcPts val="3000"/>
        </a:spcBef>
        <a:spcAft>
          <a:spcPts val="0"/>
        </a:spcAft>
        <a:buClrTx/>
        <a:buSzPct val="125000"/>
        <a:buFontTx/>
        <a:buChar char="•"/>
        <a:tabLst/>
        <a:defRPr sz="2000" b="0" i="0" u="none" strike="noStrike" cap="none" spc="0" baseline="0">
          <a:solidFill>
            <a:srgbClr val="5E5E5E"/>
          </a:solidFill>
          <a:uFillTx/>
          <a:latin typeface="Helvetica Light"/>
          <a:ea typeface="Helvetica Light"/>
          <a:cs typeface="Helvetica Light"/>
          <a:sym typeface="Helvetica Light"/>
        </a:defRPr>
      </a:lvl9pPr>
    </p:bodyStyle>
    <p:otherStyle>
      <a:lvl1pPr marL="0" marR="0" indent="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1pPr>
      <a:lvl2pPr marL="0" marR="0" indent="228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2pPr>
      <a:lvl3pPr marL="0" marR="0" indent="457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3pPr>
      <a:lvl4pPr marL="0" marR="0" indent="685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4pPr>
      <a:lvl5pPr marL="0" marR="0" indent="9144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5pPr>
      <a:lvl6pPr marL="0" marR="0" indent="11430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6pPr>
      <a:lvl7pPr marL="0" marR="0" indent="13716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7pPr>
      <a:lvl8pPr marL="0" marR="0" indent="16002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8pPr>
      <a:lvl9pPr marL="0" marR="0" indent="1828800" algn="r" defTabSz="825500" latinLnBrk="0">
        <a:lnSpc>
          <a:spcPct val="100000"/>
        </a:lnSpc>
        <a:spcBef>
          <a:spcPts val="0"/>
        </a:spcBef>
        <a:spcAft>
          <a:spcPts val="0"/>
        </a:spcAft>
        <a:buClrTx/>
        <a:buSzTx/>
        <a:buFontTx/>
        <a:buNone/>
        <a:tabLst/>
        <a:defRPr sz="1600" b="1"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hyperlink" Target="https://doc.rust-lang.org/reference/types/array.html" TargetMode="External"/><Relationship Id="rId13" Type="http://schemas.openxmlformats.org/officeDocument/2006/relationships/hyperlink" Target="https://doc.rust-lang.org/reference/types/function-item.html" TargetMode="External"/><Relationship Id="rId18" Type="http://schemas.openxmlformats.org/officeDocument/2006/relationships/hyperlink" Target="https://doc.rust-lang.org/reference/types/trait-object.html" TargetMode="External"/><Relationship Id="rId3" Type="http://schemas.openxmlformats.org/officeDocument/2006/relationships/hyperlink" Target="https://doc.rust-lang.org/reference/types/boolean.html" TargetMode="External"/><Relationship Id="rId21" Type="http://schemas.openxmlformats.org/officeDocument/2006/relationships/image" Target="../media/image18.png"/><Relationship Id="rId7" Type="http://schemas.openxmlformats.org/officeDocument/2006/relationships/hyperlink" Target="https://doc.rust-lang.org/reference/types/tuple.html" TargetMode="External"/><Relationship Id="rId12" Type="http://schemas.openxmlformats.org/officeDocument/2006/relationships/hyperlink" Target="https://doc.rust-lang.org/reference/types/union.html" TargetMode="External"/><Relationship Id="rId17" Type="http://schemas.openxmlformats.org/officeDocument/2006/relationships/hyperlink" Target="https://doc.rust-lang.org/reference/types/function-pointer.html" TargetMode="External"/><Relationship Id="rId2" Type="http://schemas.openxmlformats.org/officeDocument/2006/relationships/notesSlide" Target="../notesSlides/notesSlide6.xml"/><Relationship Id="rId16" Type="http://schemas.openxmlformats.org/officeDocument/2006/relationships/hyperlink" Target="https://doc.rust-lang.org/reference/types/pointer.html#raw-pointers-const-and-mut" TargetMode="External"/><Relationship Id="rId20"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hyperlink" Target="https://doc.rust-lang.org/reference/types/never.html" TargetMode="External"/><Relationship Id="rId11" Type="http://schemas.openxmlformats.org/officeDocument/2006/relationships/hyperlink" Target="https://doc.rust-lang.org/reference/types/enum.html" TargetMode="External"/><Relationship Id="rId5" Type="http://schemas.openxmlformats.org/officeDocument/2006/relationships/hyperlink" Target="https://doc.rust-lang.org/reference/types/textual.html" TargetMode="External"/><Relationship Id="rId15" Type="http://schemas.openxmlformats.org/officeDocument/2006/relationships/hyperlink" Target="https://doc.rust-lang.org/reference/types/pointer.html#shared-references-" TargetMode="External"/><Relationship Id="rId10" Type="http://schemas.openxmlformats.org/officeDocument/2006/relationships/hyperlink" Target="https://doc.rust-lang.org/reference/types/struct.html" TargetMode="External"/><Relationship Id="rId19" Type="http://schemas.openxmlformats.org/officeDocument/2006/relationships/hyperlink" Target="https://doc.rust-lang.org/reference/types/impl-trait.html" TargetMode="External"/><Relationship Id="rId4" Type="http://schemas.openxmlformats.org/officeDocument/2006/relationships/hyperlink" Target="https://doc.rust-lang.org/reference/types/numeric.html" TargetMode="External"/><Relationship Id="rId9" Type="http://schemas.openxmlformats.org/officeDocument/2006/relationships/hyperlink" Target="https://doc.rust-lang.org/reference/types/slice.html" TargetMode="External"/><Relationship Id="rId14" Type="http://schemas.openxmlformats.org/officeDocument/2006/relationships/hyperlink" Target="https://doc.rust-lang.org/reference/types/closure.html" TargetMode="Externa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0.tif"/><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hyperlink" Target="https://webassembly.github.io/spec/core/syntax/types.html" TargetMode="External"/><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6.tif"/><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hyperlink" Target="https://webidl.spec.whatwg.org/" TargetMode="External"/><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2.tif"/><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hyperlink" Target="mailto:first.last@endava.com" TargetMode="External"/><Relationship Id="rId4" Type="http://schemas.openxmlformats.org/officeDocument/2006/relationships/hyperlink" Target="https://github.com/liviualexandrubobocu/devconf-rust-wasm"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3" descr="Picture 13">
            <a:extLst>
              <a:ext uri="{FF2B5EF4-FFF2-40B4-BE49-F238E27FC236}">
                <a16:creationId xmlns:a16="http://schemas.microsoft.com/office/drawing/2014/main" id="{F4161CC8-76A1-A34C-B367-38F9FEB5C616}"/>
              </a:ext>
            </a:extLst>
          </p:cNvPr>
          <p:cNvPicPr>
            <a:picLocks noChangeAspect="1"/>
          </p:cNvPicPr>
          <p:nvPr/>
        </p:nvPicPr>
        <p:blipFill>
          <a:blip r:embed="rId2"/>
          <a:stretch>
            <a:fillRect/>
          </a:stretch>
        </p:blipFill>
        <p:spPr>
          <a:xfrm>
            <a:off x="2391860" y="6159545"/>
            <a:ext cx="2716574" cy="898445"/>
          </a:xfrm>
          <a:prstGeom prst="rect">
            <a:avLst/>
          </a:prstGeom>
          <a:ln w="12700">
            <a:miter lim="400000"/>
          </a:ln>
        </p:spPr>
      </p:pic>
      <p:sp>
        <p:nvSpPr>
          <p:cNvPr id="94" name="Because presentation matters"/>
          <p:cNvSpPr txBox="1"/>
          <p:nvPr/>
        </p:nvSpPr>
        <p:spPr>
          <a:xfrm>
            <a:off x="3066033" y="10785058"/>
            <a:ext cx="14244132" cy="35189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r>
              <a:rPr lang="en-US" dirty="0" err="1">
                <a:solidFill>
                  <a:schemeClr val="bg2"/>
                </a:solidFill>
              </a:rPr>
              <a:t>Liviu-Alexandru</a:t>
            </a:r>
            <a:r>
              <a:rPr lang="en-US" dirty="0">
                <a:solidFill>
                  <a:schemeClr val="bg2"/>
                </a:solidFill>
              </a:rPr>
              <a:t> </a:t>
            </a:r>
            <a:r>
              <a:rPr lang="en-US" dirty="0" err="1">
                <a:solidFill>
                  <a:schemeClr val="bg2"/>
                </a:solidFill>
              </a:rPr>
              <a:t>Bobocu</a:t>
            </a:r>
            <a:r>
              <a:rPr lang="en-US" dirty="0">
                <a:solidFill>
                  <a:schemeClr val="bg2"/>
                </a:solidFill>
              </a:rPr>
              <a:t>, Frontend Community LEAD, Endava</a:t>
            </a:r>
            <a:endParaRPr dirty="0">
              <a:solidFill>
                <a:schemeClr val="bg2"/>
              </a:solidFill>
            </a:endParaRPr>
          </a:p>
        </p:txBody>
      </p:sp>
      <p:sp>
        <p:nvSpPr>
          <p:cNvPr id="95" name="Endava Presentation…"/>
          <p:cNvSpPr txBox="1"/>
          <p:nvPr/>
        </p:nvSpPr>
        <p:spPr>
          <a:xfrm>
            <a:off x="3066033" y="7787357"/>
            <a:ext cx="14244132" cy="268791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50800" tIns="50800" rIns="50800" bIns="50800">
            <a:spAutoFit/>
          </a:bodyPr>
          <a:lstStyle/>
          <a:p>
            <a:pPr>
              <a:lnSpc>
                <a:spcPct val="80000"/>
              </a:lnSpc>
              <a:defRPr sz="7000" cap="none" spc="-209"/>
            </a:pPr>
            <a:r>
              <a:rPr lang="en-US" dirty="0">
                <a:solidFill>
                  <a:schemeClr val="bg2"/>
                </a:solidFill>
              </a:rPr>
              <a:t>Recycling the Web: Rust and </a:t>
            </a:r>
            <a:r>
              <a:rPr lang="en-US" dirty="0" err="1">
                <a:solidFill>
                  <a:schemeClr val="bg2"/>
                </a:solidFill>
              </a:rPr>
              <a:t>WebAssembly</a:t>
            </a:r>
            <a:r>
              <a:rPr lang="en-US" dirty="0">
                <a:solidFill>
                  <a:schemeClr val="bg2"/>
                </a:solidFill>
              </a:rPr>
              <a:t> for a cleaner, safer web ecosystem</a:t>
            </a:r>
            <a:endParaRPr dirty="0">
              <a:solidFill>
                <a:schemeClr val="bg2"/>
              </a:solidFill>
            </a:endParaRPr>
          </a:p>
        </p:txBody>
      </p:sp>
    </p:spTree>
    <p:extLst>
      <p:ext uri="{BB962C8B-B14F-4D97-AF65-F5344CB8AC3E}">
        <p14:creationId xmlns:p14="http://schemas.microsoft.com/office/powerpoint/2010/main" val="27817722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F67C5D-F517-31F8-5052-325D6A5998FB}"/>
              </a:ext>
            </a:extLst>
          </p:cNvPr>
          <p:cNvPicPr>
            <a:picLocks noChangeAspect="1"/>
          </p:cNvPicPr>
          <p:nvPr/>
        </p:nvPicPr>
        <p:blipFill>
          <a:blip r:embed="rId2"/>
          <a:stretch>
            <a:fillRect/>
          </a:stretch>
        </p:blipFill>
        <p:spPr>
          <a:xfrm>
            <a:off x="2222683" y="4429125"/>
            <a:ext cx="21002215" cy="5353003"/>
          </a:xfrm>
          <a:prstGeom prst="rect">
            <a:avLst/>
          </a:prstGeom>
        </p:spPr>
      </p:pic>
      <p:sp>
        <p:nvSpPr>
          <p:cNvPr id="4" name="Title Goes Here">
            <a:extLst>
              <a:ext uri="{FF2B5EF4-FFF2-40B4-BE49-F238E27FC236}">
                <a16:creationId xmlns:a16="http://schemas.microsoft.com/office/drawing/2014/main" id="{952702D4-08E4-D4BF-82A8-F22110F44E9E}"/>
              </a:ext>
            </a:extLst>
          </p:cNvPr>
          <p:cNvSpPr txBox="1"/>
          <p:nvPr/>
        </p:nvSpPr>
        <p:spPr>
          <a:xfrm>
            <a:off x="1803767" y="213838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Its compiler</a:t>
            </a:r>
            <a:endParaRPr dirty="0"/>
          </a:p>
        </p:txBody>
      </p:sp>
    </p:spTree>
    <p:extLst>
      <p:ext uri="{BB962C8B-B14F-4D97-AF65-F5344CB8AC3E}">
        <p14:creationId xmlns:p14="http://schemas.microsoft.com/office/powerpoint/2010/main" val="272769529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64"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1719954" y="3393543"/>
            <a:ext cx="6223896" cy="906671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Rust low level control starts from its types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r>
              <a:rPr lang="en-GB" dirty="0">
                <a:solidFill>
                  <a:srgbClr val="C00000"/>
                </a:solidFill>
              </a:rPr>
              <a:t>Primitive types:</a:t>
            </a:r>
          </a:p>
          <a:p>
            <a:endParaRPr lang="en-GB" b="0" dirty="0">
              <a:solidFill>
                <a:schemeClr val="bg2"/>
              </a:solidFill>
            </a:endParaRPr>
          </a:p>
          <a:p>
            <a:pPr lvl="1"/>
            <a:r>
              <a:rPr lang="en-GB" b="0" dirty="0">
                <a:solidFill>
                  <a:schemeClr val="bg2"/>
                </a:solidFill>
                <a:hlinkClick r:id="rId3">
                  <a:extLst>
                    <a:ext uri="{A12FA001-AC4F-418D-AE19-62706E023703}">
                      <ahyp:hlinkClr xmlns:ahyp="http://schemas.microsoft.com/office/drawing/2018/hyperlinkcolor" val="tx"/>
                    </a:ext>
                  </a:extLst>
                </a:hlinkClick>
              </a:rPr>
              <a:t>Boolean</a:t>
            </a:r>
            <a:r>
              <a:rPr lang="en-GB" b="0" dirty="0">
                <a:solidFill>
                  <a:schemeClr val="bg2"/>
                </a:solidFill>
              </a:rPr>
              <a:t> — bool</a:t>
            </a:r>
          </a:p>
          <a:p>
            <a:pPr lvl="1"/>
            <a:endParaRPr lang="en-GB" b="0" dirty="0">
              <a:solidFill>
                <a:schemeClr val="bg2"/>
              </a:solidFill>
            </a:endParaRPr>
          </a:p>
          <a:p>
            <a:pPr lvl="1"/>
            <a:r>
              <a:rPr lang="en-GB" b="0" dirty="0">
                <a:solidFill>
                  <a:schemeClr val="bg2"/>
                </a:solidFill>
                <a:hlinkClick r:id="rId4">
                  <a:extLst>
                    <a:ext uri="{A12FA001-AC4F-418D-AE19-62706E023703}">
                      <ahyp:hlinkClr xmlns:ahyp="http://schemas.microsoft.com/office/drawing/2018/hyperlinkcolor" val="tx"/>
                    </a:ext>
                  </a:extLst>
                </a:hlinkClick>
              </a:rPr>
              <a:t>Numeric</a:t>
            </a:r>
            <a:r>
              <a:rPr lang="en-GB" b="0" dirty="0">
                <a:solidFill>
                  <a:schemeClr val="bg2"/>
                </a:solidFill>
              </a:rPr>
              <a:t> — integer and float</a:t>
            </a:r>
          </a:p>
          <a:p>
            <a:pPr lvl="1"/>
            <a:endParaRPr lang="en-GB" b="0" dirty="0">
              <a:solidFill>
                <a:schemeClr val="bg2"/>
              </a:solidFill>
            </a:endParaRPr>
          </a:p>
          <a:p>
            <a:pPr lvl="1"/>
            <a:r>
              <a:rPr lang="en-GB" b="0" dirty="0">
                <a:solidFill>
                  <a:schemeClr val="bg2"/>
                </a:solidFill>
                <a:hlinkClick r:id="rId5">
                  <a:extLst>
                    <a:ext uri="{A12FA001-AC4F-418D-AE19-62706E023703}">
                      <ahyp:hlinkClr xmlns:ahyp="http://schemas.microsoft.com/office/drawing/2018/hyperlinkcolor" val="tx"/>
                    </a:ext>
                  </a:extLst>
                </a:hlinkClick>
              </a:rPr>
              <a:t>Textual</a:t>
            </a:r>
            <a:r>
              <a:rPr lang="en-GB" b="0" dirty="0">
                <a:solidFill>
                  <a:schemeClr val="bg2"/>
                </a:solidFill>
              </a:rPr>
              <a:t> — char and str</a:t>
            </a:r>
          </a:p>
          <a:p>
            <a:pPr lvl="1"/>
            <a:endParaRPr lang="en-GB" b="0" dirty="0">
              <a:solidFill>
                <a:schemeClr val="bg2"/>
              </a:solidFill>
            </a:endParaRPr>
          </a:p>
          <a:p>
            <a:pPr lvl="1"/>
            <a:r>
              <a:rPr lang="en-GB" b="0" dirty="0">
                <a:solidFill>
                  <a:schemeClr val="bg2"/>
                </a:solidFill>
                <a:hlinkClick r:id="rId6">
                  <a:extLst>
                    <a:ext uri="{A12FA001-AC4F-418D-AE19-62706E023703}">
                      <ahyp:hlinkClr xmlns:ahyp="http://schemas.microsoft.com/office/drawing/2018/hyperlinkcolor" val="tx"/>
                    </a:ext>
                  </a:extLst>
                </a:hlinkClick>
              </a:rPr>
              <a:t>Never</a:t>
            </a:r>
            <a:r>
              <a:rPr lang="en-GB" b="0" dirty="0">
                <a:solidFill>
                  <a:schemeClr val="bg2"/>
                </a:solidFill>
              </a:rPr>
              <a:t> — ! — a type with no values</a:t>
            </a:r>
          </a:p>
          <a:p>
            <a:pPr lvl="1"/>
            <a:endParaRPr lang="en-GB" b="0" dirty="0">
              <a:solidFill>
                <a:schemeClr val="bg2"/>
              </a:solidFill>
            </a:endParaRPr>
          </a:p>
          <a:p>
            <a:pPr lvl="1"/>
            <a:endParaRPr lang="en-GB" b="0" dirty="0">
              <a:solidFill>
                <a:schemeClr val="bg2"/>
              </a:solidFill>
            </a:endParaRPr>
          </a:p>
          <a:p>
            <a:r>
              <a:rPr lang="en-GB" dirty="0">
                <a:solidFill>
                  <a:srgbClr val="C00000"/>
                </a:solidFill>
              </a:rPr>
              <a:t>Sequence types:</a:t>
            </a:r>
          </a:p>
          <a:p>
            <a:endParaRPr lang="en-GB" b="0" dirty="0">
              <a:solidFill>
                <a:schemeClr val="bg2"/>
              </a:solidFill>
            </a:endParaRPr>
          </a:p>
          <a:p>
            <a:pPr lvl="1"/>
            <a:r>
              <a:rPr lang="en-GB" b="0" dirty="0">
                <a:solidFill>
                  <a:schemeClr val="bg2"/>
                </a:solidFill>
                <a:hlinkClick r:id="rId7">
                  <a:extLst>
                    <a:ext uri="{A12FA001-AC4F-418D-AE19-62706E023703}">
                      <ahyp:hlinkClr xmlns:ahyp="http://schemas.microsoft.com/office/drawing/2018/hyperlinkcolor" val="tx"/>
                    </a:ext>
                  </a:extLst>
                </a:hlinkClick>
              </a:rPr>
              <a:t>Tuple</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8">
                  <a:extLst>
                    <a:ext uri="{A12FA001-AC4F-418D-AE19-62706E023703}">
                      <ahyp:hlinkClr xmlns:ahyp="http://schemas.microsoft.com/office/drawing/2018/hyperlinkcolor" val="tx"/>
                    </a:ext>
                  </a:extLst>
                </a:hlinkClick>
              </a:rPr>
              <a:t>Array</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9">
                  <a:extLst>
                    <a:ext uri="{A12FA001-AC4F-418D-AE19-62706E023703}">
                      <ahyp:hlinkClr xmlns:ahyp="http://schemas.microsoft.com/office/drawing/2018/hyperlinkcolor" val="tx"/>
                    </a:ext>
                  </a:extLst>
                </a:hlinkClick>
              </a:rPr>
              <a:t>Slice</a:t>
            </a:r>
            <a:endParaRPr lang="en-GB" b="0" dirty="0">
              <a:solidFill>
                <a:schemeClr val="bg2"/>
              </a:solidFill>
            </a:endParaRPr>
          </a:p>
          <a:p>
            <a:pPr lvl="1"/>
            <a:endParaRPr lang="en-GB" b="0" dirty="0">
              <a:solidFill>
                <a:schemeClr val="bg2"/>
              </a:solidFill>
            </a:endParaRPr>
          </a:p>
          <a:p>
            <a:pPr lvl="1"/>
            <a:endParaRPr lang="en-GB" b="0" dirty="0">
              <a:solidFill>
                <a:schemeClr val="bg2"/>
              </a:solidFill>
            </a:endParaRPr>
          </a:p>
          <a:p>
            <a:r>
              <a:rPr lang="en-GB" dirty="0">
                <a:solidFill>
                  <a:srgbClr val="C00000"/>
                </a:solidFill>
              </a:rPr>
              <a:t>User-defined types:</a:t>
            </a:r>
          </a:p>
          <a:p>
            <a:endParaRPr lang="en-GB" b="0" dirty="0">
              <a:solidFill>
                <a:schemeClr val="bg2"/>
              </a:solidFill>
            </a:endParaRPr>
          </a:p>
          <a:p>
            <a:pPr lvl="1"/>
            <a:r>
              <a:rPr lang="en-GB" b="0" dirty="0">
                <a:solidFill>
                  <a:schemeClr val="bg2"/>
                </a:solidFill>
                <a:hlinkClick r:id="rId10">
                  <a:extLst>
                    <a:ext uri="{A12FA001-AC4F-418D-AE19-62706E023703}">
                      <ahyp:hlinkClr xmlns:ahyp="http://schemas.microsoft.com/office/drawing/2018/hyperlinkcolor" val="tx"/>
                    </a:ext>
                  </a:extLst>
                </a:hlinkClick>
              </a:rPr>
              <a:t>Struct</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1">
                  <a:extLst>
                    <a:ext uri="{A12FA001-AC4F-418D-AE19-62706E023703}">
                      <ahyp:hlinkClr xmlns:ahyp="http://schemas.microsoft.com/office/drawing/2018/hyperlinkcolor" val="tx"/>
                    </a:ext>
                  </a:extLst>
                </a:hlinkClick>
              </a:rPr>
              <a:t>Enum</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2">
                  <a:extLst>
                    <a:ext uri="{A12FA001-AC4F-418D-AE19-62706E023703}">
                      <ahyp:hlinkClr xmlns:ahyp="http://schemas.microsoft.com/office/drawing/2018/hyperlinkcolor" val="tx"/>
                    </a:ext>
                  </a:extLst>
                </a:hlinkClick>
              </a:rPr>
              <a:t>Union</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Floating point values are represented by f32 and f64</a:t>
            </a:r>
            <a:endParaRPr b="0" dirty="0">
              <a:latin typeface="Arial" panose="020B0604020202020204" pitchFamily="34" charset="0"/>
              <a:cs typeface="Arial" panose="020B0604020202020204" pitchFamily="34" charset="0"/>
            </a:endParaRPr>
          </a:p>
        </p:txBody>
      </p:sp>
      <p:sp>
        <p:nvSpPr>
          <p:cNvPr id="765" name="Title Goes Here"/>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Low Level Control</a:t>
            </a:r>
            <a:endParaRPr dirty="0"/>
          </a:p>
        </p:txBody>
      </p:sp>
      <p:sp>
        <p:nvSpPr>
          <p:cNvPr id="4"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A887B9BF-F373-744B-BF41-86FAC8AA9AD0}"/>
              </a:ext>
            </a:extLst>
          </p:cNvPr>
          <p:cNvSpPr txBox="1"/>
          <p:nvPr/>
        </p:nvSpPr>
        <p:spPr>
          <a:xfrm>
            <a:off x="7943850" y="3712265"/>
            <a:ext cx="10414896" cy="806951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r>
              <a:rPr lang="en-GB" dirty="0">
                <a:solidFill>
                  <a:srgbClr val="C00000"/>
                </a:solidFill>
              </a:rPr>
              <a:t>Function types:</a:t>
            </a:r>
          </a:p>
          <a:p>
            <a:pPr lvl="1"/>
            <a:endParaRPr lang="en-GB" b="0" dirty="0">
              <a:solidFill>
                <a:schemeClr val="bg2"/>
              </a:solidFill>
              <a:hlinkClick r:id="rId13">
                <a:extLst>
                  <a:ext uri="{A12FA001-AC4F-418D-AE19-62706E023703}">
                    <ahyp:hlinkClr xmlns:ahyp="http://schemas.microsoft.com/office/drawing/2018/hyperlinkcolor" val="tx"/>
                  </a:ext>
                </a:extLst>
              </a:hlinkClick>
            </a:endParaRPr>
          </a:p>
          <a:p>
            <a:pPr lvl="1"/>
            <a:r>
              <a:rPr lang="en-GB" b="0" dirty="0">
                <a:solidFill>
                  <a:schemeClr val="bg2"/>
                </a:solidFill>
                <a:hlinkClick r:id="rId13">
                  <a:extLst>
                    <a:ext uri="{A12FA001-AC4F-418D-AE19-62706E023703}">
                      <ahyp:hlinkClr xmlns:ahyp="http://schemas.microsoft.com/office/drawing/2018/hyperlinkcolor" val="tx"/>
                    </a:ext>
                  </a:extLst>
                </a:hlinkClick>
              </a:rPr>
              <a:t>Functions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4">
                <a:extLst>
                  <a:ext uri="{A12FA001-AC4F-418D-AE19-62706E023703}">
                    <ahyp:hlinkClr xmlns:ahyp="http://schemas.microsoft.com/office/drawing/2018/hyperlinkcolor" val="tx"/>
                  </a:ext>
                </a:extLst>
              </a:hlinkClick>
            </a:endParaRPr>
          </a:p>
          <a:p>
            <a:pPr lvl="1"/>
            <a:r>
              <a:rPr lang="en-GB" b="0" dirty="0">
                <a:solidFill>
                  <a:schemeClr val="bg2"/>
                </a:solidFill>
                <a:hlinkClick r:id="rId14">
                  <a:extLst>
                    <a:ext uri="{A12FA001-AC4F-418D-AE19-62706E023703}">
                      <ahyp:hlinkClr xmlns:ahyp="http://schemas.microsoft.com/office/drawing/2018/hyperlinkcolor" val="tx"/>
                    </a:ext>
                  </a:extLst>
                </a:hlinkClick>
              </a:rPr>
              <a:t>Closures</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r>
              <a:rPr lang="en-GB" dirty="0">
                <a:solidFill>
                  <a:srgbClr val="C00000"/>
                </a:solidFill>
              </a:rPr>
              <a:t>Pointer types:</a:t>
            </a:r>
          </a:p>
          <a:p>
            <a:endParaRPr lang="en-GB" b="0" dirty="0">
              <a:solidFill>
                <a:schemeClr val="bg2"/>
              </a:solidFill>
            </a:endParaRPr>
          </a:p>
          <a:p>
            <a:pPr lvl="1"/>
            <a:endParaRPr lang="en-GB" b="0" dirty="0">
              <a:solidFill>
                <a:schemeClr val="bg2"/>
              </a:solidFill>
              <a:hlinkClick r:id="rId15">
                <a:extLst>
                  <a:ext uri="{A12FA001-AC4F-418D-AE19-62706E023703}">
                    <ahyp:hlinkClr xmlns:ahyp="http://schemas.microsoft.com/office/drawing/2018/hyperlinkcolor" val="tx"/>
                  </a:ext>
                </a:extLst>
              </a:hlinkClick>
            </a:endParaRPr>
          </a:p>
          <a:p>
            <a:pPr lvl="1"/>
            <a:r>
              <a:rPr lang="en-GB" b="0" dirty="0">
                <a:solidFill>
                  <a:schemeClr val="bg2"/>
                </a:solidFill>
                <a:hlinkClick r:id="rId15">
                  <a:extLst>
                    <a:ext uri="{A12FA001-AC4F-418D-AE19-62706E023703}">
                      <ahyp:hlinkClr xmlns:ahyp="http://schemas.microsoft.com/office/drawing/2018/hyperlinkcolor" val="tx"/>
                    </a:ext>
                  </a:extLst>
                </a:hlinkClick>
              </a:rPr>
              <a:t>References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6">
                <a:extLst>
                  <a:ext uri="{A12FA001-AC4F-418D-AE19-62706E023703}">
                    <ahyp:hlinkClr xmlns:ahyp="http://schemas.microsoft.com/office/drawing/2018/hyperlinkcolor" val="tx"/>
                  </a:ext>
                </a:extLst>
              </a:hlinkClick>
            </a:endParaRPr>
          </a:p>
          <a:p>
            <a:pPr lvl="1"/>
            <a:r>
              <a:rPr lang="en-GB" b="0" dirty="0">
                <a:solidFill>
                  <a:schemeClr val="bg2"/>
                </a:solidFill>
                <a:hlinkClick r:id="rId16">
                  <a:extLst>
                    <a:ext uri="{A12FA001-AC4F-418D-AE19-62706E023703}">
                      <ahyp:hlinkClr xmlns:ahyp="http://schemas.microsoft.com/office/drawing/2018/hyperlinkcolor" val="tx"/>
                    </a:ext>
                  </a:extLst>
                </a:hlinkClick>
              </a:rPr>
              <a:t>Raw pointers</a:t>
            </a:r>
            <a:endParaRPr lang="en-GB" b="0" dirty="0">
              <a:solidFill>
                <a:schemeClr val="bg2"/>
              </a:solidFill>
            </a:endParaRPr>
          </a:p>
          <a:p>
            <a:pPr lvl="1"/>
            <a:endParaRPr lang="en-GB" b="0" dirty="0">
              <a:solidFill>
                <a:schemeClr val="bg2"/>
              </a:solidFill>
            </a:endParaRPr>
          </a:p>
          <a:p>
            <a:pPr lvl="1"/>
            <a:endParaRPr lang="en-GB" b="0" dirty="0">
              <a:solidFill>
                <a:schemeClr val="bg2"/>
              </a:solidFill>
              <a:hlinkClick r:id="rId17">
                <a:extLst>
                  <a:ext uri="{A12FA001-AC4F-418D-AE19-62706E023703}">
                    <ahyp:hlinkClr xmlns:ahyp="http://schemas.microsoft.com/office/drawing/2018/hyperlinkcolor" val="tx"/>
                  </a:ext>
                </a:extLst>
              </a:hlinkClick>
            </a:endParaRPr>
          </a:p>
          <a:p>
            <a:pPr lvl="1"/>
            <a:r>
              <a:rPr lang="en-GB" b="0" dirty="0">
                <a:solidFill>
                  <a:schemeClr val="bg2"/>
                </a:solidFill>
                <a:hlinkClick r:id="rId17">
                  <a:extLst>
                    <a:ext uri="{A12FA001-AC4F-418D-AE19-62706E023703}">
                      <ahyp:hlinkClr xmlns:ahyp="http://schemas.microsoft.com/office/drawing/2018/hyperlinkcolor" val="tx"/>
                    </a:ext>
                  </a:extLst>
                </a:hlinkClick>
              </a:rPr>
              <a:t>Function pointers</a:t>
            </a:r>
            <a:endParaRPr lang="en-GB" b="0" dirty="0">
              <a:solidFill>
                <a:schemeClr val="bg2"/>
              </a:solidFill>
            </a:endParaRPr>
          </a:p>
          <a:p>
            <a:pPr lvl="1"/>
            <a:endParaRPr lang="en-GB" b="0" dirty="0">
              <a:solidFill>
                <a:schemeClr val="bg2"/>
              </a:solidFill>
            </a:endParaRPr>
          </a:p>
          <a:p>
            <a:endParaRPr lang="en-GB" b="0" dirty="0">
              <a:solidFill>
                <a:schemeClr val="bg2"/>
              </a:solidFill>
            </a:endParaRPr>
          </a:p>
          <a:p>
            <a:r>
              <a:rPr lang="en-GB" dirty="0">
                <a:solidFill>
                  <a:srgbClr val="C00000"/>
                </a:solidFill>
              </a:rPr>
              <a:t>Trait types:</a:t>
            </a:r>
          </a:p>
          <a:p>
            <a:endParaRPr lang="en-GB" b="0" dirty="0">
              <a:solidFill>
                <a:schemeClr val="bg2"/>
              </a:solidFill>
            </a:endParaRPr>
          </a:p>
          <a:p>
            <a:pPr lvl="1"/>
            <a:r>
              <a:rPr lang="en-GB" b="0" dirty="0">
                <a:solidFill>
                  <a:schemeClr val="bg2"/>
                </a:solidFill>
                <a:hlinkClick r:id="rId18">
                  <a:extLst>
                    <a:ext uri="{A12FA001-AC4F-418D-AE19-62706E023703}">
                      <ahyp:hlinkClr xmlns:ahyp="http://schemas.microsoft.com/office/drawing/2018/hyperlinkcolor" val="tx"/>
                    </a:ext>
                  </a:extLst>
                </a:hlinkClick>
              </a:rPr>
              <a:t>Trait objects</a:t>
            </a:r>
            <a:endParaRPr lang="en-GB" b="0" dirty="0">
              <a:solidFill>
                <a:schemeClr val="bg2"/>
              </a:solidFill>
            </a:endParaRPr>
          </a:p>
          <a:p>
            <a:pPr lvl="1"/>
            <a:endParaRPr lang="en-GB" b="0" dirty="0">
              <a:solidFill>
                <a:schemeClr val="bg2"/>
              </a:solidFill>
            </a:endParaRPr>
          </a:p>
          <a:p>
            <a:pPr lvl="1"/>
            <a:r>
              <a:rPr lang="en-GB" b="0" dirty="0">
                <a:solidFill>
                  <a:schemeClr val="bg2"/>
                </a:solidFill>
                <a:hlinkClick r:id="rId19">
                  <a:extLst>
                    <a:ext uri="{A12FA001-AC4F-418D-AE19-62706E023703}">
                      <ahyp:hlinkClr xmlns:ahyp="http://schemas.microsoft.com/office/drawing/2018/hyperlinkcolor" val="tx"/>
                    </a:ext>
                  </a:extLst>
                </a:hlinkClick>
              </a:rPr>
              <a:t>Impl trait</a:t>
            </a:r>
            <a:endParaRPr lang="en-GB" b="0" dirty="0">
              <a:solidFill>
                <a:schemeClr val="bg2"/>
              </a:solidFill>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b="0" dirty="0">
              <a:latin typeface="Arial" panose="020B0604020202020204" pitchFamily="34" charset="0"/>
              <a:cs typeface="Arial" panose="020B0604020202020204" pitchFamily="34" charset="0"/>
            </a:endParaRPr>
          </a:p>
        </p:txBody>
      </p:sp>
      <p:pic>
        <p:nvPicPr>
          <p:cNvPr id="6" name="Picture 5">
            <a:extLst>
              <a:ext uri="{FF2B5EF4-FFF2-40B4-BE49-F238E27FC236}">
                <a16:creationId xmlns:a16="http://schemas.microsoft.com/office/drawing/2014/main" id="{FF0341AB-5A7C-6B7C-DE4D-D3940EA481D4}"/>
              </a:ext>
            </a:extLst>
          </p:cNvPr>
          <p:cNvPicPr>
            <a:picLocks noChangeAspect="1"/>
          </p:cNvPicPr>
          <p:nvPr/>
        </p:nvPicPr>
        <p:blipFill>
          <a:blip r:embed="rId20"/>
          <a:stretch>
            <a:fillRect/>
          </a:stretch>
        </p:blipFill>
        <p:spPr>
          <a:xfrm>
            <a:off x="15629917" y="4645025"/>
            <a:ext cx="5457658" cy="3213100"/>
          </a:xfrm>
          <a:prstGeom prst="rect">
            <a:avLst/>
          </a:prstGeom>
        </p:spPr>
      </p:pic>
      <p:pic>
        <p:nvPicPr>
          <p:cNvPr id="7" name="Picture 6">
            <a:extLst>
              <a:ext uri="{FF2B5EF4-FFF2-40B4-BE49-F238E27FC236}">
                <a16:creationId xmlns:a16="http://schemas.microsoft.com/office/drawing/2014/main" id="{00C89C50-9512-8BC6-0564-C4CF66E031E3}"/>
              </a:ext>
            </a:extLst>
          </p:cNvPr>
          <p:cNvPicPr>
            <a:picLocks noChangeAspect="1"/>
          </p:cNvPicPr>
          <p:nvPr/>
        </p:nvPicPr>
        <p:blipFill>
          <a:blip r:embed="rId21"/>
          <a:stretch>
            <a:fillRect/>
          </a:stretch>
        </p:blipFill>
        <p:spPr>
          <a:xfrm>
            <a:off x="15873882" y="8568680"/>
            <a:ext cx="4969728" cy="2896467"/>
          </a:xfrm>
          <a:prstGeom prst="rect">
            <a:avLst/>
          </a:prstGeom>
        </p:spPr>
      </p:pic>
      <p:sp>
        <p:nvSpPr>
          <p:cNvPr id="8" name="TextBox 7">
            <a:extLst>
              <a:ext uri="{FF2B5EF4-FFF2-40B4-BE49-F238E27FC236}">
                <a16:creationId xmlns:a16="http://schemas.microsoft.com/office/drawing/2014/main" id="{DE52388A-B0D8-CC35-B497-F62DC672A8B8}"/>
              </a:ext>
            </a:extLst>
          </p:cNvPr>
          <p:cNvSpPr txBox="1"/>
          <p:nvPr/>
        </p:nvSpPr>
        <p:spPr>
          <a:xfrm>
            <a:off x="15373350" y="15144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981382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Goes Here">
            <a:extLst>
              <a:ext uri="{FF2B5EF4-FFF2-40B4-BE49-F238E27FC236}">
                <a16:creationId xmlns:a16="http://schemas.microsoft.com/office/drawing/2014/main" id="{5BB9FCDE-DB09-713C-7559-C1423FC7DA47}"/>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Low Level Control</a:t>
            </a:r>
            <a:endParaRPr dirty="0"/>
          </a:p>
        </p:txBody>
      </p:sp>
      <p:sp>
        <p:nvSpPr>
          <p:cNvPr id="6"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503ABCF-8C1A-C593-BC33-6F1144ECE3F8}"/>
              </a:ext>
            </a:extLst>
          </p:cNvPr>
          <p:cNvSpPr txBox="1"/>
          <p:nvPr/>
        </p:nvSpPr>
        <p:spPr>
          <a:xfrm>
            <a:off x="1718042" y="4236050"/>
            <a:ext cx="13494116" cy="537647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has no Garbage Collector by default.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You can use different crates (Rust packages) to employ a garbage collector, but it is not necessary.</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uses the ownership model and lifetimes to determine the lifetime of a variable at compile 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Rust has a strict compiler, its rules will prevent an immediate adoption from an unexperienced developer, steepening the learning curve.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Rust targets variable lifetime from compile time, there is no garbage collector and most of the compiler rules will ensure safety when running the code, Rust has a minimal runtime and can easily be deployed over multiple types of machines.</a:t>
            </a:r>
          </a:p>
        </p:txBody>
      </p:sp>
      <p:pic>
        <p:nvPicPr>
          <p:cNvPr id="8" name="Picture 7" descr="Icon&#10;&#10;Description automatically generated">
            <a:extLst>
              <a:ext uri="{FF2B5EF4-FFF2-40B4-BE49-F238E27FC236}">
                <a16:creationId xmlns:a16="http://schemas.microsoft.com/office/drawing/2014/main" id="{4A851B23-7783-DE6C-714C-97DEE0FB00D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54699" y="5634232"/>
            <a:ext cx="2447535" cy="2447535"/>
          </a:xfrm>
          <a:prstGeom prst="rect">
            <a:avLst/>
          </a:prstGeom>
        </p:spPr>
      </p:pic>
      <p:sp>
        <p:nvSpPr>
          <p:cNvPr id="9" name="TextBox 8">
            <a:extLst>
              <a:ext uri="{FF2B5EF4-FFF2-40B4-BE49-F238E27FC236}">
                <a16:creationId xmlns:a16="http://schemas.microsoft.com/office/drawing/2014/main" id="{F41D9218-3714-CB67-CE2B-E7DCB5F8450E}"/>
              </a:ext>
            </a:extLst>
          </p:cNvPr>
          <p:cNvSpPr txBox="1"/>
          <p:nvPr/>
        </p:nvSpPr>
        <p:spPr>
          <a:xfrm>
            <a:off x="2371725" y="1337310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59199092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43"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44"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3</a:t>
            </a:r>
            <a:endParaRPr dirty="0"/>
          </a:p>
        </p:txBody>
      </p:sp>
      <p:sp>
        <p:nvSpPr>
          <p:cNvPr id="545"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a:t>
            </a:r>
            <a:r>
              <a:rPr lang="en-US" dirty="0" err="1"/>
              <a:t>WebAssembly</a:t>
            </a:r>
            <a:r>
              <a:rPr lang="en-US" dirty="0"/>
              <a:t>?</a:t>
            </a:r>
            <a:r>
              <a:rPr dirty="0"/>
              <a:t> </a:t>
            </a:r>
          </a:p>
        </p:txBody>
      </p:sp>
      <p:sp>
        <p:nvSpPr>
          <p:cNvPr id="546"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An introduction</a:t>
            </a:r>
            <a:endParaRPr dirty="0"/>
          </a:p>
        </p:txBody>
      </p:sp>
      <p:pic>
        <p:nvPicPr>
          <p:cNvPr id="548"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07E53-7A32-0C90-E86A-C4D945CFB4D9}"/>
              </a:ext>
            </a:extLst>
          </p:cNvPr>
          <p:cNvSpPr txBox="1"/>
          <p:nvPr/>
        </p:nvSpPr>
        <p:spPr>
          <a:xfrm>
            <a:off x="3657600" y="4305300"/>
            <a:ext cx="8534400" cy="351442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Low Level Assembly like language with a compact binary format that runs at near native performance</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Good overall performance (slowed down by glue code when interoperating with JavaScript)</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Security</a:t>
            </a:r>
          </a:p>
          <a:p>
            <a:pPr marL="457200" indent="-457200" algn="l" defTabSz="821531">
              <a:lnSpc>
                <a:spcPct val="100000"/>
              </a:lnSpc>
              <a:spcBef>
                <a:spcPts val="3000"/>
              </a:spcBef>
              <a:buAutoNum type="arabicPeriod"/>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Cross platform adoption</a:t>
            </a:r>
          </a:p>
        </p:txBody>
      </p:sp>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621000" y="4305300"/>
            <a:ext cx="5105400" cy="5105400"/>
          </a:xfrm>
          <a:prstGeom prst="rect">
            <a:avLst/>
          </a:prstGeom>
        </p:spPr>
      </p:pic>
    </p:spTree>
    <p:extLst>
      <p:ext uri="{BB962C8B-B14F-4D97-AF65-F5344CB8AC3E}">
        <p14:creationId xmlns:p14="http://schemas.microsoft.com/office/powerpoint/2010/main" val="279969617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2907E53-7A32-0C90-E86A-C4D945CFB4D9}"/>
              </a:ext>
            </a:extLst>
          </p:cNvPr>
          <p:cNvSpPr txBox="1"/>
          <p:nvPr/>
        </p:nvSpPr>
        <p:spPr>
          <a:xfrm>
            <a:off x="1718041" y="3343577"/>
            <a:ext cx="14528279" cy="882933"/>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algn="l" defTabSz="821531">
              <a:lnSpc>
                <a:spcPct val="100000"/>
              </a:lnSpc>
              <a:spcBef>
                <a:spcPts val="3000"/>
              </a:spcBef>
            </a:pPr>
            <a:r>
              <a:rPr lang="en-RO" sz="2400" cap="none" spc="0" dirty="0">
                <a:solidFill>
                  <a:srgbClr val="5E5E5E"/>
                </a:solidFill>
                <a:latin typeface="Arial" panose="020B0604020202020204" pitchFamily="34" charset="0"/>
                <a:ea typeface="Helvetica Light"/>
                <a:cs typeface="Arial" panose="020B0604020202020204" pitchFamily="34" charset="0"/>
                <a:sym typeface="Helvetica Light"/>
              </a:rPr>
              <a:t>WebAssembly has an intermediate text representation called WAT designed to be exposed to developers and a WASM assembly format, which will be the actual format run in the browser.</a:t>
            </a:r>
          </a:p>
        </p:txBody>
      </p:sp>
      <p:sp>
        <p:nvSpPr>
          <p:cNvPr id="2" name="Title Goes Here">
            <a:extLst>
              <a:ext uri="{FF2B5EF4-FFF2-40B4-BE49-F238E27FC236}">
                <a16:creationId xmlns:a16="http://schemas.microsoft.com/office/drawing/2014/main" id="{11194C9A-FAAB-4C1B-B25C-8210B22E9117}"/>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WebAssembly</a:t>
            </a:r>
            <a:r>
              <a:rPr lang="en-US" dirty="0"/>
              <a:t>: WAT and WASM formats</a:t>
            </a:r>
            <a:endParaRPr dirty="0"/>
          </a:p>
        </p:txBody>
      </p:sp>
      <p:pic>
        <p:nvPicPr>
          <p:cNvPr id="3" name="Picture 2">
            <a:extLst>
              <a:ext uri="{FF2B5EF4-FFF2-40B4-BE49-F238E27FC236}">
                <a16:creationId xmlns:a16="http://schemas.microsoft.com/office/drawing/2014/main" id="{14886FB9-922F-B6CC-D0A7-935B32D2E1CD}"/>
              </a:ext>
            </a:extLst>
          </p:cNvPr>
          <p:cNvPicPr>
            <a:picLocks noChangeAspect="1"/>
          </p:cNvPicPr>
          <p:nvPr/>
        </p:nvPicPr>
        <p:blipFill>
          <a:blip r:embed="rId2"/>
          <a:stretch>
            <a:fillRect/>
          </a:stretch>
        </p:blipFill>
        <p:spPr>
          <a:xfrm>
            <a:off x="1718041" y="4951841"/>
            <a:ext cx="12546645" cy="3812318"/>
          </a:xfrm>
          <a:prstGeom prst="rect">
            <a:avLst/>
          </a:prstGeom>
        </p:spPr>
      </p:pic>
      <p:pic>
        <p:nvPicPr>
          <p:cNvPr id="6" name="Picture 5">
            <a:extLst>
              <a:ext uri="{FF2B5EF4-FFF2-40B4-BE49-F238E27FC236}">
                <a16:creationId xmlns:a16="http://schemas.microsoft.com/office/drawing/2014/main" id="{9AB50077-F867-EB36-747B-25EEF433A8A8}"/>
              </a:ext>
            </a:extLst>
          </p:cNvPr>
          <p:cNvPicPr>
            <a:picLocks noChangeAspect="1"/>
          </p:cNvPicPr>
          <p:nvPr/>
        </p:nvPicPr>
        <p:blipFill>
          <a:blip r:embed="rId3"/>
          <a:stretch>
            <a:fillRect/>
          </a:stretch>
        </p:blipFill>
        <p:spPr>
          <a:xfrm>
            <a:off x="14859000" y="4951841"/>
            <a:ext cx="8972549" cy="5166013"/>
          </a:xfrm>
          <a:prstGeom prst="rect">
            <a:avLst/>
          </a:prstGeom>
        </p:spPr>
      </p:pic>
    </p:spTree>
    <p:extLst>
      <p:ext uri="{BB962C8B-B14F-4D97-AF65-F5344CB8AC3E}">
        <p14:creationId xmlns:p14="http://schemas.microsoft.com/office/powerpoint/2010/main" val="8421075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451009" y="4250337"/>
            <a:ext cx="2214949" cy="2214949"/>
          </a:xfrm>
          <a:prstGeom prst="rect">
            <a:avLst/>
          </a:prstGeom>
        </p:spPr>
      </p:pic>
      <p:pic>
        <p:nvPicPr>
          <p:cNvPr id="3" name="Picture 2" descr="Logo&#10;&#10;Description automatically generated">
            <a:extLst>
              <a:ext uri="{FF2B5EF4-FFF2-40B4-BE49-F238E27FC236}">
                <a16:creationId xmlns:a16="http://schemas.microsoft.com/office/drawing/2014/main" id="{C2226A74-7044-51AC-63B3-6086E7C938C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646526" y="3103561"/>
            <a:ext cx="4479926" cy="4479926"/>
          </a:xfrm>
          <a:prstGeom prst="rect">
            <a:avLst/>
          </a:prstGeom>
        </p:spPr>
      </p:pic>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Good overall performance</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1718042" y="4236050"/>
            <a:ext cx="13494116" cy="763862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itself is more performant than JavaScript for crunching numbers.</a:t>
            </a: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Due to its type system which initially included numerical types (int32, int64, float32, float64),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was primarily used in porting games and applications to the browser.</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As it misses other types required to genuinely interoperate within the browser, like String for instance, glue code needs to be called and the operation itself ads a small overhead on 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usage, eventually cancelling the benefit of performance in some occasions.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Currently, within this glue code there is a mapping between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and JavaScript numerical types</a:t>
            </a:r>
            <a:endParaRPr lang="en-US" sz="2400" dirty="0">
              <a:solidFill>
                <a:srgbClr val="C00000"/>
              </a:solidFill>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dirty="0">
                <a:solidFill>
                  <a:srgbClr val="C00000"/>
                </a:solidFill>
                <a:latin typeface="Arial" panose="020B0604020202020204" pitchFamily="34" charset="0"/>
                <a:cs typeface="Arial" panose="020B0604020202020204" pitchFamily="34" charset="0"/>
              </a:rPr>
              <a:t>WASM types to JS Types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Int32 -&gt; Number (float64/double in JS)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Int64 -&gt; </a:t>
            </a:r>
            <a:r>
              <a:rPr lang="en-US" sz="2400" b="0" dirty="0" err="1">
                <a:latin typeface="Arial" panose="020B0604020202020204" pitchFamily="34" charset="0"/>
                <a:cs typeface="Arial" panose="020B0604020202020204" pitchFamily="34" charset="0"/>
              </a:rPr>
              <a:t>BigInt</a:t>
            </a:r>
            <a:r>
              <a:rPr lang="en-US" sz="2400" b="0" dirty="0">
                <a:latin typeface="Arial" panose="020B0604020202020204" pitchFamily="34" charset="0"/>
                <a:cs typeface="Arial" panose="020B0604020202020204" pitchFamily="34" charset="0"/>
              </a:rPr>
              <a:t> (24 bytes on 64 bit systems)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Float32 -&gt; Number (float64/ double in JS)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Float64 -&gt; Number </a:t>
            </a:r>
          </a:p>
        </p:txBody>
      </p:sp>
      <p:sp>
        <p:nvSpPr>
          <p:cNvPr id="9" name="Left-right Arrow 8">
            <a:extLst>
              <a:ext uri="{FF2B5EF4-FFF2-40B4-BE49-F238E27FC236}">
                <a16:creationId xmlns:a16="http://schemas.microsoft.com/office/drawing/2014/main" id="{C3ED3ACB-1588-2E9F-3A4D-16A94F2FC82A}"/>
              </a:ext>
            </a:extLst>
          </p:cNvPr>
          <p:cNvSpPr/>
          <p:nvPr/>
        </p:nvSpPr>
        <p:spPr>
          <a:xfrm>
            <a:off x="18495397" y="5386386"/>
            <a:ext cx="1262110" cy="257179"/>
          </a:xfrm>
          <a:prstGeom prst="leftRightArrow">
            <a:avLst/>
          </a:prstGeom>
          <a:solidFill>
            <a:schemeClr val="accent1"/>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0" tIns="0" rIns="0" bIns="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en-RO" sz="3200" b="1" i="0" u="none" strike="noStrike" cap="none" spc="0" normalizeH="0" baseline="0">
              <a:ln>
                <a:noFill/>
              </a:ln>
              <a:solidFill>
                <a:srgbClr val="FFFFFF"/>
              </a:solidFill>
              <a:effectLst/>
              <a:uFillTx/>
              <a:latin typeface="+mn-lt"/>
              <a:ea typeface="+mn-ea"/>
              <a:cs typeface="+mn-cs"/>
              <a:sym typeface="Helvetica"/>
            </a:endParaRPr>
          </a:p>
        </p:txBody>
      </p:sp>
    </p:spTree>
    <p:extLst>
      <p:ext uri="{BB962C8B-B14F-4D97-AF65-F5344CB8AC3E}">
        <p14:creationId xmlns:p14="http://schemas.microsoft.com/office/powerpoint/2010/main" val="40360428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 name="Picture 4" descr="A picture containing text, clipart, vector graphics&#10;&#10;Description automatically generated">
            <a:extLst>
              <a:ext uri="{FF2B5EF4-FFF2-40B4-BE49-F238E27FC236}">
                <a16:creationId xmlns:a16="http://schemas.microsoft.com/office/drawing/2014/main" id="{09DC56BC-EAF8-4A99-6171-5F5BF4FBD3B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5175" y="4236050"/>
            <a:ext cx="3549283" cy="3549283"/>
          </a:xfrm>
          <a:prstGeom prst="rect">
            <a:avLst/>
          </a:prstGeom>
        </p:spPr>
      </p:pic>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WebAssembly</a:t>
            </a:r>
            <a:r>
              <a:rPr lang="en-US" dirty="0"/>
              <a:t> Types</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1718042" y="4236050"/>
            <a:ext cx="13494116" cy="877740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Number Types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err="1">
                <a:latin typeface="Arial" panose="020B0604020202020204" pitchFamily="34" charset="0"/>
                <a:cs typeface="Arial" panose="020B0604020202020204" pitchFamily="34" charset="0"/>
              </a:rPr>
              <a:t>numtype</a:t>
            </a:r>
            <a:r>
              <a:rPr lang="en-US" sz="2400" b="0" dirty="0">
                <a:latin typeface="Arial" panose="020B0604020202020204" pitchFamily="34" charset="0"/>
                <a:cs typeface="Arial" panose="020B0604020202020204" pitchFamily="34" charset="0"/>
              </a:rPr>
              <a:t> ::= i32 | i64 | f32 | f64</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Vector types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err="1">
                <a:latin typeface="Arial" panose="020B0604020202020204" pitchFamily="34" charset="0"/>
                <a:cs typeface="Arial" panose="020B0604020202020204" pitchFamily="34" charset="0"/>
              </a:rPr>
              <a:t>vectype</a:t>
            </a:r>
            <a:r>
              <a:rPr lang="en-US" sz="2400" b="0" dirty="0">
                <a:latin typeface="Arial" panose="020B0604020202020204" pitchFamily="34" charset="0"/>
                <a:cs typeface="Arial" panose="020B0604020202020204" pitchFamily="34" charset="0"/>
              </a:rPr>
              <a:t> ::= v128 – vectors of numeric values processed by vector instructions (SIMD)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Reference types – first class references to runtime store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reftype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funcref</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externref</a:t>
            </a: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Value Types - individual values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valuetype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numtype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vectype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reftype</a:t>
            </a: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Result types – result of executing instructions or functions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resulttype</a:t>
            </a:r>
            <a:r>
              <a:rPr lang="en-US" sz="2400" b="0" dirty="0">
                <a:latin typeface="Arial" panose="020B0604020202020204" pitchFamily="34" charset="0"/>
                <a:cs typeface="Arial" panose="020B0604020202020204" pitchFamily="34" charset="0"/>
              </a:rPr>
              <a:t> ::= [</a:t>
            </a:r>
            <a:r>
              <a:rPr lang="en-US" sz="2400" b="0" dirty="0" err="1">
                <a:latin typeface="Arial" panose="020B0604020202020204" pitchFamily="34" charset="0"/>
                <a:cs typeface="Arial" panose="020B0604020202020204" pitchFamily="34" charset="0"/>
              </a:rPr>
              <a:t>vec</a:t>
            </a:r>
            <a:r>
              <a:rPr lang="en-US" sz="2400" b="0" dirty="0">
                <a:latin typeface="Arial" panose="020B0604020202020204" pitchFamily="34" charset="0"/>
                <a:cs typeface="Arial" panose="020B0604020202020204" pitchFamily="34" charset="0"/>
              </a:rPr>
              <a:t>(</a:t>
            </a:r>
            <a:r>
              <a:rPr lang="en-US" sz="2400" b="0" dirty="0" err="1">
                <a:latin typeface="Arial" panose="020B0604020202020204" pitchFamily="34" charset="0"/>
                <a:cs typeface="Arial" panose="020B0604020202020204" pitchFamily="34" charset="0"/>
              </a:rPr>
              <a:t>valtype</a:t>
            </a:r>
            <a:r>
              <a:rPr lang="en-US" sz="24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Full list can be found in the </a:t>
            </a:r>
            <a:r>
              <a:rPr lang="en-US" sz="2400" b="0" dirty="0">
                <a:latin typeface="Arial" panose="020B0604020202020204" pitchFamily="34" charset="0"/>
                <a:cs typeface="Arial" panose="020B0604020202020204" pitchFamily="34" charset="0"/>
                <a:hlinkClick r:id="rId3"/>
              </a:rPr>
              <a:t>docs</a:t>
            </a:r>
            <a:endParaRPr lang="en-US" sz="2400" b="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598215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More performance – Interface types</a:t>
            </a:r>
            <a:endParaRPr dirty="0"/>
          </a:p>
        </p:txBody>
      </p:sp>
      <p:sp>
        <p:nvSpPr>
          <p:cNvPr id="8"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C7B35B5-1AE2-1525-407C-492E2906D7C6}"/>
              </a:ext>
            </a:extLst>
          </p:cNvPr>
          <p:cNvSpPr txBox="1"/>
          <p:nvPr/>
        </p:nvSpPr>
        <p:spPr>
          <a:xfrm>
            <a:off x="9776192" y="4121750"/>
            <a:ext cx="12889766" cy="200631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specification for Interface Types will allow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to interoperate better with other programming languages and the browser itself.</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By removing glue code and other unnecessary conversions, Web Assembly usage will be more performant.</a:t>
            </a:r>
          </a:p>
        </p:txBody>
      </p:sp>
      <p:pic>
        <p:nvPicPr>
          <p:cNvPr id="4" name="Picture 3" descr="A picture containing engine, plane&#10;&#10;Description automatically generated">
            <a:extLst>
              <a:ext uri="{FF2B5EF4-FFF2-40B4-BE49-F238E27FC236}">
                <a16:creationId xmlns:a16="http://schemas.microsoft.com/office/drawing/2014/main" id="{D364A25B-C239-C3DD-D0C8-6A3EC34404E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42" y="4121750"/>
            <a:ext cx="7772400" cy="5181600"/>
          </a:xfrm>
          <a:prstGeom prst="rect">
            <a:avLst/>
          </a:prstGeom>
        </p:spPr>
      </p:pic>
    </p:spTree>
    <p:extLst>
      <p:ext uri="{BB962C8B-B14F-4D97-AF65-F5344CB8AC3E}">
        <p14:creationId xmlns:p14="http://schemas.microsoft.com/office/powerpoint/2010/main" val="1102283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Security</a:t>
            </a:r>
            <a:endParaRPr dirty="0"/>
          </a:p>
        </p:txBody>
      </p:sp>
      <p:sp>
        <p:nvSpPr>
          <p:cNvPr id="12"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AD9550D9-5987-BD67-B0E1-4FB07934A41D}"/>
              </a:ext>
            </a:extLst>
          </p:cNvPr>
          <p:cNvSpPr txBox="1"/>
          <p:nvPr/>
        </p:nvSpPr>
        <p:spPr>
          <a:xfrm>
            <a:off x="1718042" y="4236050"/>
            <a:ext cx="13494116" cy="46224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To quote the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Standard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a:t>
            </a:r>
            <a:r>
              <a:rPr lang="en-GB" sz="2400" b="0" dirty="0">
                <a:solidFill>
                  <a:srgbClr val="3D3D3E"/>
                </a:solidFill>
                <a:latin typeface="Helvetica" pitchFamily="2" charset="0"/>
              </a:rPr>
              <a:t> The security model of </a:t>
            </a:r>
            <a:r>
              <a:rPr lang="en-GB" sz="2400" b="0" dirty="0" err="1">
                <a:solidFill>
                  <a:srgbClr val="3D3D3E"/>
                </a:solidFill>
                <a:latin typeface="Helvetica" pitchFamily="2" charset="0"/>
              </a:rPr>
              <a:t>WebAssembly</a:t>
            </a:r>
            <a:r>
              <a:rPr lang="en-GB" sz="2400" b="0" dirty="0">
                <a:solidFill>
                  <a:srgbClr val="3D3D3E"/>
                </a:solidFill>
                <a:latin typeface="Helvetica" pitchFamily="2" charset="0"/>
              </a:rPr>
              <a:t> has two important goals: (1) protect </a:t>
            </a:r>
            <a:r>
              <a:rPr lang="en-GB" sz="2400" b="0" i="1" dirty="0">
                <a:solidFill>
                  <a:srgbClr val="3D3D3E"/>
                </a:solidFill>
                <a:latin typeface="Helvetica" pitchFamily="2" charset="0"/>
              </a:rPr>
              <a:t>users</a:t>
            </a:r>
            <a:r>
              <a:rPr lang="en-GB" sz="2400" b="0" dirty="0">
                <a:solidFill>
                  <a:srgbClr val="3D3D3E"/>
                </a:solidFill>
                <a:latin typeface="Helvetica" pitchFamily="2" charset="0"/>
              </a:rPr>
              <a:t> from buggy or malicious modules, and (2) provide </a:t>
            </a:r>
            <a:r>
              <a:rPr lang="en-GB" sz="2400" b="0" i="1" dirty="0">
                <a:solidFill>
                  <a:srgbClr val="3D3D3E"/>
                </a:solidFill>
                <a:latin typeface="Helvetica" pitchFamily="2" charset="0"/>
              </a:rPr>
              <a:t>developers</a:t>
            </a:r>
            <a:r>
              <a:rPr lang="en-GB" sz="2400" b="0" dirty="0">
                <a:solidFill>
                  <a:srgbClr val="3D3D3E"/>
                </a:solidFill>
                <a:latin typeface="Helvetica" pitchFamily="2" charset="0"/>
              </a:rPr>
              <a:t> with useful primitives and mitigations for developing safe applications, within the constraints of (1).</a:t>
            </a:r>
            <a:r>
              <a:rPr lang="en-US" sz="2400" b="0" dirty="0">
                <a:solidFill>
                  <a:srgbClr val="3D3D3E"/>
                </a:solidFill>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solidFill>
                  <a:srgbClr val="3D3D3E"/>
                </a:solidFill>
                <a:latin typeface="Arial" panose="020B0604020202020204" pitchFamily="34" charset="0"/>
                <a:cs typeface="Arial" panose="020B0604020202020204" pitchFamily="34" charset="0"/>
              </a:rPr>
              <a:t>WebAssembly</a:t>
            </a:r>
            <a:r>
              <a:rPr lang="en-US" sz="2400" b="0" dirty="0">
                <a:solidFill>
                  <a:srgbClr val="3D3D3E"/>
                </a:solidFill>
                <a:latin typeface="Arial" panose="020B0604020202020204" pitchFamily="34" charset="0"/>
                <a:cs typeface="Arial" panose="020B0604020202020204" pitchFamily="34" charset="0"/>
              </a:rPr>
              <a:t> itself, it’s system interface (WASI), it’s main runtime environment (</a:t>
            </a:r>
            <a:r>
              <a:rPr lang="en-US" sz="2400" b="0" dirty="0" err="1">
                <a:solidFill>
                  <a:srgbClr val="3D3D3E"/>
                </a:solidFill>
                <a:latin typeface="Arial" panose="020B0604020202020204" pitchFamily="34" charset="0"/>
                <a:cs typeface="Arial" panose="020B0604020202020204" pitchFamily="34" charset="0"/>
              </a:rPr>
              <a:t>Wasmtime</a:t>
            </a:r>
            <a:r>
              <a:rPr lang="en-US" sz="2400" b="0" dirty="0">
                <a:solidFill>
                  <a:srgbClr val="3D3D3E"/>
                </a:solidFill>
                <a:latin typeface="Arial" panose="020B0604020202020204" pitchFamily="34" charset="0"/>
                <a:cs typeface="Arial" panose="020B0604020202020204" pitchFamily="34" charset="0"/>
              </a:rPr>
              <a:t>) are all developed by collaborating with academia and researchers to mitigate potential security flaws and vulnerabilities, eventually aiming for a portable and safe language across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RO" sz="2400" dirty="0"/>
          </a:p>
        </p:txBody>
      </p:sp>
      <p:pic>
        <p:nvPicPr>
          <p:cNvPr id="16" name="Picture 15" descr="A picture containing text, control panel&#10;&#10;Description automatically generated">
            <a:extLst>
              <a:ext uri="{FF2B5EF4-FFF2-40B4-BE49-F238E27FC236}">
                <a16:creationId xmlns:a16="http://schemas.microsoft.com/office/drawing/2014/main" id="{9DD703BC-6E7F-325A-CBA5-96C2E467FA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5833" y="4943938"/>
            <a:ext cx="6080125" cy="3206641"/>
          </a:xfrm>
          <a:prstGeom prst="rect">
            <a:avLst/>
          </a:prstGeom>
        </p:spPr>
      </p:pic>
    </p:spTree>
    <p:extLst>
      <p:ext uri="{BB962C8B-B14F-4D97-AF65-F5344CB8AC3E}">
        <p14:creationId xmlns:p14="http://schemas.microsoft.com/office/powerpoint/2010/main" val="39196736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tx1"/>
        </a:solidFill>
        <a:effectLst/>
      </p:bgPr>
    </p:bg>
    <p:spTree>
      <p:nvGrpSpPr>
        <p:cNvPr id="1" name=""/>
        <p:cNvGrpSpPr/>
        <p:nvPr/>
      </p:nvGrpSpPr>
      <p:grpSpPr>
        <a:xfrm>
          <a:off x="0" y="0"/>
          <a:ext cx="0" cy="0"/>
          <a:chOff x="0" y="0"/>
          <a:chExt cx="0" cy="0"/>
        </a:xfrm>
      </p:grpSpPr>
      <p:sp>
        <p:nvSpPr>
          <p:cNvPr id="101" name="Agenda"/>
          <p:cNvSpPr txBox="1"/>
          <p:nvPr/>
        </p:nvSpPr>
        <p:spPr>
          <a:xfrm>
            <a:off x="3044700" y="3894751"/>
            <a:ext cx="4424634" cy="964367"/>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7000" cap="none" spc="-209"/>
            </a:lvl1pPr>
          </a:lstStyle>
          <a:p>
            <a:r>
              <a:rPr dirty="0">
                <a:solidFill>
                  <a:schemeClr val="bg2"/>
                </a:solidFill>
              </a:rPr>
              <a:t>Agenda</a:t>
            </a:r>
          </a:p>
        </p:txBody>
      </p:sp>
      <p:sp>
        <p:nvSpPr>
          <p:cNvPr id="102" name="general template guidance…"/>
          <p:cNvSpPr txBox="1"/>
          <p:nvPr/>
        </p:nvSpPr>
        <p:spPr>
          <a:xfrm>
            <a:off x="3104589" y="8084446"/>
            <a:ext cx="11414975" cy="2461636"/>
          </a:xfrm>
          <a:prstGeom prst="rect">
            <a:avLst/>
          </a:prstGeom>
          <a:solidFill>
            <a:schemeClr val="tx1"/>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b">
            <a:spAutoFit/>
          </a:bodyPr>
          <a:lstStyle/>
          <a:p>
            <a:pPr marL="555625" indent="-555625">
              <a:lnSpc>
                <a:spcPct val="130000"/>
              </a:lnSpc>
              <a:buClr>
                <a:srgbClr val="DE411B"/>
              </a:buClr>
              <a:buSzPct val="100000"/>
              <a:buAutoNum type="arabicPeriod"/>
              <a:defRPr spc="198"/>
            </a:pPr>
            <a:r>
              <a:rPr lang="en-GB" sz="2000" dirty="0">
                <a:solidFill>
                  <a:schemeClr val="bg2"/>
                </a:solidFill>
              </a:rPr>
              <a:t>JS ECOSYSTEM, a problem for SECURITY and PERFORMANCE</a:t>
            </a:r>
          </a:p>
          <a:p>
            <a:pPr marL="555625" indent="-555625">
              <a:lnSpc>
                <a:spcPct val="130000"/>
              </a:lnSpc>
              <a:buClr>
                <a:srgbClr val="DE411B"/>
              </a:buClr>
              <a:buSzPct val="100000"/>
              <a:buAutoNum type="arabicPeriod"/>
              <a:defRPr spc="198"/>
            </a:pPr>
            <a:r>
              <a:rPr lang="en-US" sz="2000" dirty="0">
                <a:solidFill>
                  <a:schemeClr val="bg2"/>
                </a:solidFill>
              </a:rPr>
              <a:t>WHY RUST? A Short introduction</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a:solidFill>
                  <a:schemeClr val="bg2"/>
                </a:solidFill>
              </a:rPr>
              <a:t>Why </a:t>
            </a:r>
            <a:r>
              <a:rPr lang="en-US" sz="2000" dirty="0" err="1">
                <a:solidFill>
                  <a:schemeClr val="bg2"/>
                </a:solidFill>
              </a:rPr>
              <a:t>webassembly</a:t>
            </a:r>
            <a:r>
              <a:rPr lang="en-US" sz="2000" dirty="0">
                <a:solidFill>
                  <a:schemeClr val="bg2"/>
                </a:solidFill>
              </a:rPr>
              <a:t>? AN introduction</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err="1">
                <a:solidFill>
                  <a:schemeClr val="bg2"/>
                </a:solidFill>
              </a:rPr>
              <a:t>Webassembly</a:t>
            </a:r>
            <a:r>
              <a:rPr lang="en-US" sz="2000" dirty="0">
                <a:solidFill>
                  <a:schemeClr val="bg2"/>
                </a:solidFill>
              </a:rPr>
              <a:t> – TOOLS, Standards</a:t>
            </a:r>
            <a:endParaRPr sz="2000" dirty="0">
              <a:solidFill>
                <a:schemeClr val="bg2"/>
              </a:solidFill>
            </a:endParaRPr>
          </a:p>
          <a:p>
            <a:pPr marL="555625" indent="-555625">
              <a:lnSpc>
                <a:spcPct val="130000"/>
              </a:lnSpc>
              <a:buClr>
                <a:srgbClr val="DE411B"/>
              </a:buClr>
              <a:buSzPct val="100000"/>
              <a:buAutoNum type="arabicPeriod"/>
              <a:defRPr spc="198"/>
            </a:pPr>
            <a:r>
              <a:rPr lang="en-US" sz="2000" dirty="0">
                <a:solidFill>
                  <a:schemeClr val="bg2"/>
                </a:solidFill>
              </a:rPr>
              <a:t>Building an app with REACT, RUST and WASM</a:t>
            </a:r>
          </a:p>
          <a:p>
            <a:pPr marL="555625" indent="-555625">
              <a:lnSpc>
                <a:spcPct val="130000"/>
              </a:lnSpc>
              <a:buClr>
                <a:srgbClr val="DE411B"/>
              </a:buClr>
              <a:buSzPct val="100000"/>
              <a:buAutoNum type="arabicPeriod"/>
              <a:defRPr spc="198"/>
            </a:pPr>
            <a:r>
              <a:rPr lang="en-US" sz="2000" dirty="0">
                <a:solidFill>
                  <a:schemeClr val="bg2"/>
                </a:solidFill>
              </a:rPr>
              <a:t>Q/A</a:t>
            </a:r>
            <a:endParaRPr sz="2000" dirty="0">
              <a:solidFill>
                <a:schemeClr val="bg2"/>
              </a:solidFill>
            </a:endParaRPr>
          </a:p>
        </p:txBody>
      </p:sp>
      <p:pic>
        <p:nvPicPr>
          <p:cNvPr id="103" name="Image" descr="Image"/>
          <p:cNvPicPr>
            <a:picLocks noChangeAspect="1"/>
          </p:cNvPicPr>
          <p:nvPr/>
        </p:nvPicPr>
        <p:blipFill>
          <a:blip r:embed="rId3"/>
          <a:stretch>
            <a:fillRect/>
          </a:stretch>
        </p:blipFill>
        <p:spPr>
          <a:xfrm>
            <a:off x="3104589" y="2797130"/>
            <a:ext cx="828787" cy="618827"/>
          </a:xfrm>
          <a:prstGeom prst="rect">
            <a:avLst/>
          </a:prstGeom>
          <a:solidFill>
            <a:schemeClr val="tx1"/>
          </a:solidFill>
          <a:ln w="12700">
            <a:miter lim="400000"/>
          </a:ln>
        </p:spPr>
      </p:pic>
      <p:sp>
        <p:nvSpPr>
          <p:cNvPr id="9" name="TextBox 8">
            <a:extLst>
              <a:ext uri="{FF2B5EF4-FFF2-40B4-BE49-F238E27FC236}">
                <a16:creationId xmlns:a16="http://schemas.microsoft.com/office/drawing/2014/main" id="{1178897B-26B5-65EF-9CE4-E2D9A4E2C039}"/>
              </a:ext>
            </a:extLst>
          </p:cNvPr>
          <p:cNvSpPr txBox="1"/>
          <p:nvPr/>
        </p:nvSpPr>
        <p:spPr>
          <a:xfrm>
            <a:off x="4772025" y="1345882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70"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71"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4</a:t>
            </a:r>
            <a:endParaRPr dirty="0"/>
          </a:p>
        </p:txBody>
      </p:sp>
      <p:sp>
        <p:nvSpPr>
          <p:cNvPr id="572"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err="1"/>
              <a:t>WebAssembly</a:t>
            </a:r>
            <a:r>
              <a:rPr lang="en-US" dirty="0"/>
              <a:t> Tools, Standards</a:t>
            </a:r>
            <a:endParaRPr dirty="0"/>
          </a:p>
        </p:txBody>
      </p:sp>
      <p:sp>
        <p:nvSpPr>
          <p:cNvPr id="573" name="The background is different"/>
          <p:cNvSpPr txBox="1"/>
          <p:nvPr/>
        </p:nvSpPr>
        <p:spPr>
          <a:xfrm>
            <a:off x="3094608"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Runtime ENVIRONMENT, SYSTEM INTERFACE</a:t>
            </a:r>
            <a:endParaRPr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WASI</a:t>
            </a:r>
            <a:endParaRPr dirty="0"/>
          </a:p>
        </p:txBody>
      </p:sp>
      <p:sp>
        <p:nvSpPr>
          <p:cNvPr id="2" name="TextBox 1">
            <a:extLst>
              <a:ext uri="{FF2B5EF4-FFF2-40B4-BE49-F238E27FC236}">
                <a16:creationId xmlns:a16="http://schemas.microsoft.com/office/drawing/2014/main" id="{4B0770A4-F46D-6573-F064-2E03EBC5E44A}"/>
              </a:ext>
            </a:extLst>
          </p:cNvPr>
          <p:cNvSpPr txBox="1"/>
          <p:nvPr/>
        </p:nvSpPr>
        <p:spPr>
          <a:xfrm>
            <a:off x="2028825" y="38004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D165EC01-EC77-0951-42AB-E3C553136691}"/>
              </a:ext>
            </a:extLst>
          </p:cNvPr>
          <p:cNvSpPr txBox="1"/>
          <p:nvPr/>
        </p:nvSpPr>
        <p:spPr>
          <a:xfrm>
            <a:off x="1718042" y="3206216"/>
            <a:ext cx="13494116" cy="91313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is short for Web Assembly System Interface.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is a modular system interface containing a collection of APIs for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to interact with the outside world.</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APIs are runtime independent. Each host environment selects which APIs are more suited for their use case.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is built with capability based security principles.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Access to external resources is represented by handles (unforgeable values).</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You may not request a handle purely by providing a string or a user controlled identifier. </a:t>
            </a:r>
            <a:r>
              <a:rPr lang="en-US" sz="2400" b="0" i="1" dirty="0">
                <a:latin typeface="Arial" panose="020B0604020202020204" pitchFamily="34" charset="0"/>
                <a:cs typeface="Arial" panose="020B0604020202020204" pitchFamily="34" charset="0"/>
              </a:rPr>
              <a:t>(no ambient authorities)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only way to obtain access to resources are given handles, or to perform operations on handles and return new ones.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sz="24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WASI would solve our keys problem from the beginning. Interoperability between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modules would be granted to have enforced security as opposed to JavaScript ones.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a:t>
            </a:r>
          </a:p>
        </p:txBody>
      </p:sp>
      <p:pic>
        <p:nvPicPr>
          <p:cNvPr id="5" name="Picture 4" descr="A picture containing icon&#10;&#10;Description automatically generated">
            <a:extLst>
              <a:ext uri="{FF2B5EF4-FFF2-40B4-BE49-F238E27FC236}">
                <a16:creationId xmlns:a16="http://schemas.microsoft.com/office/drawing/2014/main" id="{3A9263CE-6A7C-AB86-7779-56BA135F8DC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42879" y="1966931"/>
            <a:ext cx="6108854" cy="6108854"/>
          </a:xfrm>
          <a:prstGeom prst="rect">
            <a:avLst/>
          </a:prstGeom>
        </p:spPr>
      </p:pic>
    </p:spTree>
    <p:extLst>
      <p:ext uri="{BB962C8B-B14F-4D97-AF65-F5344CB8AC3E}">
        <p14:creationId xmlns:p14="http://schemas.microsoft.com/office/powerpoint/2010/main" val="24974274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Wasmtime</a:t>
            </a:r>
            <a:endParaRPr dirty="0"/>
          </a:p>
        </p:txBody>
      </p:sp>
      <p:sp>
        <p:nvSpPr>
          <p:cNvPr id="2"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9AC4AD30-1D48-5866-64D9-AFC109CDC147}"/>
              </a:ext>
            </a:extLst>
          </p:cNvPr>
          <p:cNvSpPr txBox="1"/>
          <p:nvPr/>
        </p:nvSpPr>
        <p:spPr>
          <a:xfrm>
            <a:off x="1718042" y="3206216"/>
            <a:ext cx="13494116" cy="53918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is a standalone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-only optimizing runtime environment for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is designed to run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code outside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is focused on being state of the art secure and each feature is carefully considered and tested when deployed. </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The </a:t>
            </a:r>
            <a:r>
              <a:rPr lang="en-US" sz="2400" b="0" dirty="0" err="1">
                <a:latin typeface="Arial" panose="020B0604020202020204" pitchFamily="34" charset="0"/>
                <a:cs typeface="Arial" panose="020B0604020202020204" pitchFamily="34" charset="0"/>
              </a:rPr>
              <a:t>Wasmtime</a:t>
            </a:r>
            <a:r>
              <a:rPr lang="en-US" sz="2400" b="0" dirty="0">
                <a:latin typeface="Arial" panose="020B0604020202020204" pitchFamily="34" charset="0"/>
                <a:cs typeface="Arial" panose="020B0604020202020204" pitchFamily="34" charset="0"/>
              </a:rPr>
              <a:t> team works with academic </a:t>
            </a:r>
            <a:r>
              <a:rPr lang="en-US" sz="2400" b="0" dirty="0" err="1">
                <a:latin typeface="Arial" panose="020B0604020202020204" pitchFamily="34" charset="0"/>
                <a:cs typeface="Arial" panose="020B0604020202020204" pitchFamily="34" charset="0"/>
              </a:rPr>
              <a:t>reaserchers</a:t>
            </a:r>
            <a:r>
              <a:rPr lang="en-US" sz="2400" b="0" dirty="0">
                <a:latin typeface="Arial" panose="020B0604020202020204" pitchFamily="34" charset="0"/>
                <a:cs typeface="Arial" panose="020B0604020202020204" pitchFamily="34" charset="0"/>
              </a:rPr>
              <a:t> to ensure critical parts of the runtime.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offers ways of debugging and profiling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outside the web.</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integrates with WASI.</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Provides tools for other programming languages to interoperate with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a:t>
            </a:r>
          </a:p>
        </p:txBody>
      </p:sp>
      <p:pic>
        <p:nvPicPr>
          <p:cNvPr id="4" name="Picture 3" descr="Diagram&#10;&#10;Description automatically generated">
            <a:extLst>
              <a:ext uri="{FF2B5EF4-FFF2-40B4-BE49-F238E27FC236}">
                <a16:creationId xmlns:a16="http://schemas.microsoft.com/office/drawing/2014/main" id="{3A339CE0-3311-ABF6-8ECA-7B3CE26DE5C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12158" y="3206216"/>
            <a:ext cx="7772400" cy="4067556"/>
          </a:xfrm>
          <a:prstGeom prst="rect">
            <a:avLst/>
          </a:prstGeom>
        </p:spPr>
      </p:pic>
    </p:spTree>
    <p:extLst>
      <p:ext uri="{BB962C8B-B14F-4D97-AF65-F5344CB8AC3E}">
        <p14:creationId xmlns:p14="http://schemas.microsoft.com/office/powerpoint/2010/main" val="17193060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a:t>
            </a:r>
            <a:r>
              <a:rPr lang="en-US" dirty="0"/>
              <a:t> </a:t>
            </a:r>
            <a:r>
              <a:rPr lang="en-US" dirty="0" err="1"/>
              <a:t>Bindgen</a:t>
            </a:r>
            <a:endParaRPr dirty="0"/>
          </a:p>
        </p:txBody>
      </p:sp>
      <p:pic>
        <p:nvPicPr>
          <p:cNvPr id="2" name="Picture 1">
            <a:extLst>
              <a:ext uri="{FF2B5EF4-FFF2-40B4-BE49-F238E27FC236}">
                <a16:creationId xmlns:a16="http://schemas.microsoft.com/office/drawing/2014/main" id="{5A41A415-F53B-8000-6CE2-26FE17CBF9E1}"/>
              </a:ext>
            </a:extLst>
          </p:cNvPr>
          <p:cNvPicPr>
            <a:picLocks noChangeAspect="1"/>
          </p:cNvPicPr>
          <p:nvPr/>
        </p:nvPicPr>
        <p:blipFill>
          <a:blip r:embed="rId2"/>
          <a:stretch>
            <a:fillRect/>
          </a:stretch>
        </p:blipFill>
        <p:spPr>
          <a:xfrm>
            <a:off x="1718042" y="4486275"/>
            <a:ext cx="10324578" cy="3032125"/>
          </a:xfrm>
          <a:prstGeom prst="rect">
            <a:avLst/>
          </a:prstGeom>
        </p:spPr>
      </p:pic>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3801724" y="3006191"/>
            <a:ext cx="8096983" cy="834651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a:t>
            </a:r>
            <a:r>
              <a:rPr lang="en-US" sz="2400" b="0" dirty="0" err="1">
                <a:latin typeface="Arial" panose="020B0604020202020204" pitchFamily="34" charset="0"/>
                <a:cs typeface="Arial" panose="020B0604020202020204" pitchFamily="34" charset="0"/>
              </a:rPr>
              <a:t>Bindgen</a:t>
            </a:r>
            <a:r>
              <a:rPr lang="en-US" sz="2400" b="0" dirty="0">
                <a:latin typeface="Arial" panose="020B0604020202020204" pitchFamily="34" charset="0"/>
                <a:cs typeface="Arial" panose="020B0604020202020204" pitchFamily="34" charset="0"/>
              </a:rPr>
              <a:t> is a tool that allows interoperability between JavaScript and Rust.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creates glue code only for the functionalities that are used between languages.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It allows you to import </a:t>
            </a:r>
            <a:r>
              <a:rPr lang="en-US" sz="2400" b="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modules as ECMAScript modules.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Rust methods are visible within the generated code for the browser.</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Designed with the proposal of Web IDL which is part of the Interface Types Spec.</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Eventually, no glue code will be necessary, and you will be able to access DOM APIs directly from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thus from Rust.</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hlinkClick r:id="rId3"/>
              </a:rPr>
              <a:t>WebIDL Standard</a:t>
            </a:r>
            <a:r>
              <a:rPr lang="en-US" sz="2400" b="0" dirty="0">
                <a:latin typeface="Arial" panose="020B0604020202020204" pitchFamily="34" charset="0"/>
                <a:cs typeface="Arial" panose="020B0604020202020204" pitchFamily="34" charset="0"/>
              </a:rPr>
              <a:t> – interface definition language describing interfaces that will be implemented in web browsers</a:t>
            </a:r>
          </a:p>
        </p:txBody>
      </p:sp>
    </p:spTree>
    <p:extLst>
      <p:ext uri="{BB962C8B-B14F-4D97-AF65-F5344CB8AC3E}">
        <p14:creationId xmlns:p14="http://schemas.microsoft.com/office/powerpoint/2010/main" val="14517583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err="1"/>
              <a:t>Wasm</a:t>
            </a:r>
            <a:r>
              <a:rPr lang="en-US" dirty="0"/>
              <a:t> Pack</a:t>
            </a: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3830299" y="4943475"/>
            <a:ext cx="8096983" cy="274498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Pack is a tool for building web assembly packages from Rust and allows packages them to be interoperable with JavaScript applications.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Once built with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-pack, the </a:t>
            </a:r>
            <a:r>
              <a:rPr lang="en-US" sz="2400" b="0" dirty="0" err="1">
                <a:latin typeface="Arial" panose="020B0604020202020204" pitchFamily="34" charset="0"/>
                <a:cs typeface="Arial" panose="020B0604020202020204" pitchFamily="34" charset="0"/>
              </a:rPr>
              <a:t>wasm</a:t>
            </a:r>
            <a:r>
              <a:rPr lang="en-US" sz="2400" b="0" dirty="0">
                <a:latin typeface="Arial" panose="020B0604020202020204" pitchFamily="34" charset="0"/>
                <a:cs typeface="Arial" panose="020B0604020202020204" pitchFamily="34" charset="0"/>
              </a:rPr>
              <a:t> module is easily imported within a frontend framework like React, Svelte, etc.</a:t>
            </a:r>
          </a:p>
        </p:txBody>
      </p:sp>
      <p:pic>
        <p:nvPicPr>
          <p:cNvPr id="4" name="Picture 3">
            <a:extLst>
              <a:ext uri="{FF2B5EF4-FFF2-40B4-BE49-F238E27FC236}">
                <a16:creationId xmlns:a16="http://schemas.microsoft.com/office/drawing/2014/main" id="{A8C01DA6-C28A-72B7-D330-D235C596D4AA}"/>
              </a:ext>
            </a:extLst>
          </p:cNvPr>
          <p:cNvPicPr>
            <a:picLocks noChangeAspect="1"/>
          </p:cNvPicPr>
          <p:nvPr/>
        </p:nvPicPr>
        <p:blipFill>
          <a:blip r:embed="rId2"/>
          <a:stretch>
            <a:fillRect/>
          </a:stretch>
        </p:blipFill>
        <p:spPr>
          <a:xfrm>
            <a:off x="1975217" y="4943475"/>
            <a:ext cx="9117656" cy="2241550"/>
          </a:xfrm>
          <a:prstGeom prst="rect">
            <a:avLst/>
          </a:prstGeom>
        </p:spPr>
      </p:pic>
    </p:spTree>
    <p:extLst>
      <p:ext uri="{BB962C8B-B14F-4D97-AF65-F5344CB8AC3E}">
        <p14:creationId xmlns:p14="http://schemas.microsoft.com/office/powerpoint/2010/main" val="4167577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Behind the scenes – The Bytecode Alliance</a:t>
            </a:r>
          </a:p>
        </p:txBody>
      </p:sp>
      <p:sp>
        <p:nvSpPr>
          <p:cNvPr id="3" name="What is simply dummy text of the printing and typesetting industry has been the industry's standard dummy text ever since the 1500s when an unknown printer took a galley of type and scrambled it to make a type specimen book it has. What is simply dummy t">
            <a:extLst>
              <a:ext uri="{FF2B5EF4-FFF2-40B4-BE49-F238E27FC236}">
                <a16:creationId xmlns:a16="http://schemas.microsoft.com/office/drawing/2014/main" id="{0A1ED7A2-0B7A-02B7-C9C6-E877267CC6FF}"/>
              </a:ext>
            </a:extLst>
          </p:cNvPr>
          <p:cNvSpPr txBox="1"/>
          <p:nvPr/>
        </p:nvSpPr>
        <p:spPr>
          <a:xfrm>
            <a:off x="12719417" y="4383604"/>
            <a:ext cx="8096983" cy="162159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 Bytecode Alliance is an NGO focused on building secure standards for </a:t>
            </a:r>
            <a:r>
              <a:rPr lang="en-US" sz="2400" dirty="0" err="1">
                <a:latin typeface="Arial" panose="020B0604020202020204" pitchFamily="34" charset="0"/>
                <a:cs typeface="Arial" panose="020B0604020202020204" pitchFamily="34" charset="0"/>
              </a:rPr>
              <a:t>WebAssembly</a:t>
            </a:r>
            <a:r>
              <a:rPr lang="en-US" sz="2400" b="0" dirty="0">
                <a:latin typeface="Arial" panose="020B0604020202020204" pitchFamily="34" charset="0"/>
                <a:cs typeface="Arial" panose="020B0604020202020204" pitchFamily="34" charset="0"/>
              </a:rPr>
              <a:t> and WASI. People from Mozilla, Intel, Fastly and many others are working together to secure the future of the web.</a:t>
            </a:r>
          </a:p>
        </p:txBody>
      </p:sp>
      <p:pic>
        <p:nvPicPr>
          <p:cNvPr id="5" name="Picture 4" descr="Text&#10;&#10;Description automatically generated">
            <a:extLst>
              <a:ext uri="{FF2B5EF4-FFF2-40B4-BE49-F238E27FC236}">
                <a16:creationId xmlns:a16="http://schemas.microsoft.com/office/drawing/2014/main" id="{0865A4DB-8E47-E3D0-3F99-03727E6391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18042" y="3430240"/>
            <a:ext cx="7772400" cy="3528326"/>
          </a:xfrm>
          <a:prstGeom prst="rect">
            <a:avLst/>
          </a:prstGeom>
        </p:spPr>
      </p:pic>
    </p:spTree>
    <p:extLst>
      <p:ext uri="{BB962C8B-B14F-4D97-AF65-F5344CB8AC3E}">
        <p14:creationId xmlns:p14="http://schemas.microsoft.com/office/powerpoint/2010/main" val="162580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 descr="Image"/>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62"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63" name="Additional chapter intro…"/>
          <p:cNvSpPr txBox="1"/>
          <p:nvPr/>
        </p:nvSpPr>
        <p:spPr>
          <a:xfrm>
            <a:off x="3016570" y="8839779"/>
            <a:ext cx="14244132" cy="27371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sz="7200" dirty="0">
                <a:solidFill>
                  <a:schemeClr val="bg2"/>
                </a:solidFill>
              </a:rPr>
              <a:t>Building an app with REACT, RUST and WASM</a:t>
            </a:r>
          </a:p>
          <a:p>
            <a:pPr>
              <a:lnSpc>
                <a:spcPct val="80000"/>
              </a:lnSpc>
              <a:defRPr sz="7000" cap="none" spc="-209">
                <a:solidFill>
                  <a:srgbClr val="000000"/>
                </a:solidFill>
              </a:defRPr>
            </a:pPr>
            <a:endParaRPr dirty="0"/>
          </a:p>
        </p:txBody>
      </p:sp>
      <p:pic>
        <p:nvPicPr>
          <p:cNvPr id="566"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Title Goes Here">
            <a:extLst>
              <a:ext uri="{FF2B5EF4-FFF2-40B4-BE49-F238E27FC236}">
                <a16:creationId xmlns:a16="http://schemas.microsoft.com/office/drawing/2014/main" id="{F6F4C42C-9286-5047-C00D-C910FF19E70E}"/>
              </a:ext>
            </a:extLst>
          </p:cNvPr>
          <p:cNvSpPr txBox="1"/>
          <p:nvPr/>
        </p:nvSpPr>
        <p:spPr>
          <a:xfrm>
            <a:off x="1718042" y="1966931"/>
            <a:ext cx="14528279" cy="71814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lang="en-US" dirty="0"/>
              <a:t>It’s demo time!</a:t>
            </a:r>
            <a:endParaRPr dirty="0"/>
          </a:p>
        </p:txBody>
      </p:sp>
      <p:pic>
        <p:nvPicPr>
          <p:cNvPr id="4" name="Picture 3" descr="Icon&#10;&#10;Description automatically generated">
            <a:extLst>
              <a:ext uri="{FF2B5EF4-FFF2-40B4-BE49-F238E27FC236}">
                <a16:creationId xmlns:a16="http://schemas.microsoft.com/office/drawing/2014/main" id="{C705A936-37A9-48C2-0F94-6F8053F4E8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723625" y="4829175"/>
            <a:ext cx="7285350" cy="4590014"/>
          </a:xfrm>
          <a:prstGeom prst="rect">
            <a:avLst/>
          </a:prstGeom>
        </p:spPr>
      </p:pic>
      <p:pic>
        <p:nvPicPr>
          <p:cNvPr id="8" name="Picture 7" descr="Icon&#10;&#10;Description automatically generated">
            <a:extLst>
              <a:ext uri="{FF2B5EF4-FFF2-40B4-BE49-F238E27FC236}">
                <a16:creationId xmlns:a16="http://schemas.microsoft.com/office/drawing/2014/main" id="{7D234C6A-E2DA-155E-6124-CF8F51F61E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5025" y="4829175"/>
            <a:ext cx="5278516" cy="4590014"/>
          </a:xfrm>
          <a:prstGeom prst="rect">
            <a:avLst/>
          </a:prstGeom>
        </p:spPr>
      </p:pic>
    </p:spTree>
    <p:extLst>
      <p:ext uri="{BB962C8B-B14F-4D97-AF65-F5344CB8AC3E}">
        <p14:creationId xmlns:p14="http://schemas.microsoft.com/office/powerpoint/2010/main" val="36698340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61" name="Image" descr="Image"/>
          <p:cNvPicPr>
            <a:picLocks noChangeAspect="1"/>
          </p:cNvPicPr>
          <p:nvPr/>
        </p:nvPicPr>
        <p:blipFill>
          <a:blip r:embed="rId3">
            <a:alphaModFix amt="80000"/>
          </a:blip>
          <a:stretch>
            <a:fillRect/>
          </a:stretch>
        </p:blipFill>
        <p:spPr>
          <a:xfrm>
            <a:off x="0" y="0"/>
            <a:ext cx="24384000" cy="13716000"/>
          </a:xfrm>
          <a:prstGeom prst="rect">
            <a:avLst/>
          </a:prstGeom>
          <a:ln w="12700">
            <a:miter lim="400000"/>
          </a:ln>
        </p:spPr>
      </p:pic>
      <p:sp>
        <p:nvSpPr>
          <p:cNvPr id="562"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US" dirty="0"/>
              <a:t>5</a:t>
            </a:r>
            <a:endParaRPr dirty="0"/>
          </a:p>
        </p:txBody>
      </p:sp>
      <p:sp>
        <p:nvSpPr>
          <p:cNvPr id="563" name="Additional chapter intro…"/>
          <p:cNvSpPr txBox="1"/>
          <p:nvPr/>
        </p:nvSpPr>
        <p:spPr>
          <a:xfrm>
            <a:off x="3016570" y="9282977"/>
            <a:ext cx="14244132" cy="18507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sz="7200" dirty="0">
                <a:solidFill>
                  <a:schemeClr val="bg2"/>
                </a:solidFill>
              </a:rPr>
              <a:t>Q/A</a:t>
            </a:r>
          </a:p>
          <a:p>
            <a:pPr>
              <a:lnSpc>
                <a:spcPct val="80000"/>
              </a:lnSpc>
              <a:defRPr sz="7000" cap="none" spc="-209">
                <a:solidFill>
                  <a:srgbClr val="000000"/>
                </a:solidFill>
              </a:defRPr>
            </a:pPr>
            <a:endParaRPr dirty="0"/>
          </a:p>
        </p:txBody>
      </p:sp>
      <p:pic>
        <p:nvPicPr>
          <p:cNvPr id="566"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453223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54" name="Image"/>
          <p:cNvPicPr>
            <a:picLocks noChangeAspect="1"/>
          </p:cNvPicPr>
          <p:nvPr/>
        </p:nvPicPr>
        <p:blipFill>
          <a:blip r:embed="rId3">
            <a:extLst>
              <a:ext uri="{28A0092B-C50C-407E-A947-70E740481C1C}">
                <a14:useLocalDpi xmlns:a14="http://schemas.microsoft.com/office/drawing/2010/main" val="0"/>
              </a:ext>
            </a:extLst>
          </a:blip>
          <a:srcRect t="3" b="3"/>
          <a:stretch/>
        </p:blipFill>
        <p:spPr>
          <a:xfrm>
            <a:off x="6912736" y="5353629"/>
            <a:ext cx="1906048" cy="1905921"/>
          </a:xfrm>
          <a:custGeom>
            <a:avLst/>
            <a:gdLst/>
            <a:ahLst/>
            <a:cxnLst>
              <a:cxn ang="0">
                <a:pos x="wd2" y="hd2"/>
              </a:cxn>
              <a:cxn ang="5400000">
                <a:pos x="wd2" y="hd2"/>
              </a:cxn>
              <a:cxn ang="10800000">
                <a:pos x="wd2" y="hd2"/>
              </a:cxn>
              <a:cxn ang="16200000">
                <a:pos x="wd2" y="hd2"/>
              </a:cxn>
            </a:cxnLst>
            <a:rect l="0" t="0" r="r" b="b"/>
            <a:pathLst>
              <a:path w="19679" h="20595" extrusionOk="0">
                <a:moveTo>
                  <a:pt x="9839" y="0"/>
                </a:moveTo>
                <a:cubicBezTo>
                  <a:pt x="7321" y="0"/>
                  <a:pt x="4803" y="1004"/>
                  <a:pt x="2881" y="3015"/>
                </a:cubicBezTo>
                <a:cubicBezTo>
                  <a:pt x="-961" y="7036"/>
                  <a:pt x="-961" y="13557"/>
                  <a:pt x="2881" y="17578"/>
                </a:cubicBezTo>
                <a:cubicBezTo>
                  <a:pt x="6724" y="21600"/>
                  <a:pt x="12954" y="21600"/>
                  <a:pt x="16797" y="17578"/>
                </a:cubicBezTo>
                <a:cubicBezTo>
                  <a:pt x="20639" y="13557"/>
                  <a:pt x="20639" y="7036"/>
                  <a:pt x="16797" y="3015"/>
                </a:cubicBezTo>
                <a:cubicBezTo>
                  <a:pt x="14875" y="1004"/>
                  <a:pt x="12357" y="0"/>
                  <a:pt x="9839" y="0"/>
                </a:cubicBezTo>
                <a:close/>
              </a:path>
            </a:pathLst>
          </a:custGeom>
          <a:ln w="12700">
            <a:miter lim="400000"/>
          </a:ln>
        </p:spPr>
      </p:pic>
      <p:sp>
        <p:nvSpPr>
          <p:cNvPr id="655" name="&quot;What is simply dummy text of the printing and typesetting industry has been the industry's standard dummy text ever since the 1500s when an unknown printer took a galley of type and scrambled it to make a type specimen book it has. What is simply dummy "/>
          <p:cNvSpPr txBox="1"/>
          <p:nvPr/>
        </p:nvSpPr>
        <p:spPr>
          <a:xfrm>
            <a:off x="13065126" y="4745022"/>
            <a:ext cx="7179243" cy="342209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endParaRPr lang="en-US"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Thank you for your time!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800" b="0" dirty="0">
                <a:latin typeface="Arial" panose="020B0604020202020204" pitchFamily="34" charset="0"/>
                <a:cs typeface="Arial" panose="020B0604020202020204" pitchFamily="34" charset="0"/>
              </a:rPr>
              <a:t>Slides and code can be found on </a:t>
            </a:r>
            <a:r>
              <a:rPr lang="en-US" sz="2800" b="0" dirty="0" err="1">
                <a:latin typeface="Arial" panose="020B0604020202020204" pitchFamily="34" charset="0"/>
                <a:cs typeface="Arial" panose="020B0604020202020204" pitchFamily="34" charset="0"/>
              </a:rPr>
              <a:t>Github</a:t>
            </a:r>
            <a:r>
              <a:rPr lang="en-US" sz="2800" b="0" dirty="0">
                <a:latin typeface="Arial" panose="020B0604020202020204" pitchFamily="34" charset="0"/>
                <a:cs typeface="Arial" panose="020B0604020202020204" pitchFamily="34" charset="0"/>
              </a:rPr>
              <a:t> at </a:t>
            </a:r>
            <a:r>
              <a:rPr lang="en-US" sz="2800" b="0" dirty="0" err="1">
                <a:latin typeface="Arial" panose="020B0604020202020204" pitchFamily="34" charset="0"/>
                <a:cs typeface="Arial" panose="020B0604020202020204" pitchFamily="34" charset="0"/>
                <a:hlinkClick r:id="rId4"/>
              </a:rPr>
              <a:t>liviualexandrubobocu</a:t>
            </a:r>
            <a:r>
              <a:rPr lang="en-US" sz="2800" b="0" dirty="0">
                <a:latin typeface="Arial" panose="020B0604020202020204" pitchFamily="34" charset="0"/>
                <a:cs typeface="Arial" panose="020B0604020202020204" pitchFamily="34" charset="0"/>
                <a:hlinkClick r:id="rId4"/>
              </a:rPr>
              <a:t>/</a:t>
            </a:r>
            <a:r>
              <a:rPr lang="en-US" sz="2800" b="0" dirty="0" err="1">
                <a:latin typeface="Arial" panose="020B0604020202020204" pitchFamily="34" charset="0"/>
                <a:cs typeface="Arial" panose="020B0604020202020204" pitchFamily="34" charset="0"/>
                <a:hlinkClick r:id="rId4"/>
              </a:rPr>
              <a:t>devconf</a:t>
            </a:r>
            <a:r>
              <a:rPr lang="en-US" sz="2800" b="0" dirty="0">
                <a:latin typeface="Arial" panose="020B0604020202020204" pitchFamily="34" charset="0"/>
                <a:cs typeface="Arial" panose="020B0604020202020204" pitchFamily="34" charset="0"/>
                <a:hlinkClick r:id="rId4"/>
              </a:rPr>
              <a:t>-rust-</a:t>
            </a:r>
            <a:r>
              <a:rPr lang="en-US" sz="2800" b="0" dirty="0" err="1">
                <a:latin typeface="Arial" panose="020B0604020202020204" pitchFamily="34" charset="0"/>
                <a:cs typeface="Arial" panose="020B0604020202020204" pitchFamily="34" charset="0"/>
                <a:hlinkClick r:id="rId4"/>
              </a:rPr>
              <a:t>wasm</a:t>
            </a:r>
            <a:endParaRPr lang="en-US" sz="2800" b="0" dirty="0">
              <a:latin typeface="Arial" panose="020B0604020202020204" pitchFamily="34" charset="0"/>
              <a:cs typeface="Arial" panose="020B0604020202020204" pitchFamily="34" charset="0"/>
            </a:endParaRP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dirty="0">
                <a:hlinkClick r:id="rId5"/>
              </a:rPr>
              <a:t>Liviu.bobocu</a:t>
            </a:r>
            <a:r>
              <a:rPr dirty="0">
                <a:hlinkClick r:id="rId5"/>
              </a:rPr>
              <a:t>@endava.com</a:t>
            </a:r>
          </a:p>
          <a:p>
            <a:pPr defTabSz="821531">
              <a:lnSpc>
                <a:spcPct val="100000"/>
              </a:lnSpc>
              <a:defRPr sz="1400" b="0" cap="none" spc="0">
                <a:solidFill>
                  <a:srgbClr val="5E5E5E"/>
                </a:solidFill>
              </a:defRPr>
            </a:pPr>
            <a:r>
              <a:rPr dirty="0"/>
              <a:t>+</a:t>
            </a:r>
            <a:r>
              <a:rPr lang="en-US" dirty="0"/>
              <a:t>40725213995</a:t>
            </a:r>
            <a:endParaRPr dirty="0"/>
          </a:p>
        </p:txBody>
      </p:sp>
      <p:sp>
        <p:nvSpPr>
          <p:cNvPr id="656" name="Insert Name…"/>
          <p:cNvSpPr txBox="1"/>
          <p:nvPr/>
        </p:nvSpPr>
        <p:spPr>
          <a:xfrm>
            <a:off x="5541803" y="7501849"/>
            <a:ext cx="4647914" cy="86052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2251" tIns="52251" rIns="52251" bIns="52251"/>
          <a:lstStyle>
            <a:lvl1pPr algn="ctr">
              <a:lnSpc>
                <a:spcPct val="100000"/>
              </a:lnSpc>
              <a:defRPr sz="2800" cap="none" spc="-84">
                <a:solidFill>
                  <a:srgbClr val="000000"/>
                </a:solidFill>
              </a:defRPr>
            </a:lvl1pPr>
            <a:lvl2pPr indent="0" algn="ctr" defTabSz="825500">
              <a:spcBef>
                <a:spcPts val="800"/>
              </a:spcBef>
              <a:defRPr sz="1400" spc="153">
                <a:solidFill>
                  <a:srgbClr val="48545B"/>
                </a:solidFill>
              </a:defRPr>
            </a:lvl2pPr>
          </a:lstStyle>
          <a:p>
            <a:r>
              <a:rPr lang="en-US" dirty="0" err="1"/>
              <a:t>Liviu-Alexandru</a:t>
            </a:r>
            <a:r>
              <a:rPr lang="en-US" dirty="0"/>
              <a:t> </a:t>
            </a:r>
            <a:r>
              <a:rPr lang="en-US" dirty="0" err="1"/>
              <a:t>Bobocu</a:t>
            </a:r>
            <a:endParaRPr dirty="0"/>
          </a:p>
          <a:p>
            <a:pPr lvl="1"/>
            <a:r>
              <a:rPr lang="en-US" dirty="0"/>
              <a:t>Frontend Community Lead</a:t>
            </a:r>
            <a:endParaRPr dirty="0"/>
          </a:p>
        </p:txBody>
      </p:sp>
      <p:sp>
        <p:nvSpPr>
          <p:cNvPr id="657" name="Line"/>
          <p:cNvSpPr/>
          <p:nvPr/>
        </p:nvSpPr>
        <p:spPr>
          <a:xfrm flipV="1">
            <a:off x="11602020" y="4812696"/>
            <a:ext cx="1" cy="4090608"/>
          </a:xfrm>
          <a:prstGeom prst="line">
            <a:avLst/>
          </a:prstGeom>
          <a:ln w="25400" cap="rnd">
            <a:solidFill>
              <a:srgbClr val="000000"/>
            </a:solidFill>
            <a:custDash>
              <a:ds d="100000" sp="200000"/>
            </a:custDash>
            <a:miter lim="400000"/>
          </a:ln>
        </p:spPr>
        <p:txBody>
          <a:bodyPr lIns="0" tIns="0" rIns="0" bIns="0" anchor="ctr"/>
          <a:lstStyle/>
          <a:p>
            <a:pPr algn="ctr" defTabSz="825500">
              <a:lnSpc>
                <a:spcPct val="100000"/>
              </a:lnSpc>
              <a:defRPr sz="3200" cap="none" spc="0"/>
            </a:pPr>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6" name="Image" descr="Image"/>
          <p:cNvPicPr>
            <a:picLocks noChangeAspect="1"/>
          </p:cNvPicPr>
          <p:nvPr/>
        </p:nvPicPr>
        <p:blipFill>
          <a:blip r:embed="rId3">
            <a:alphaModFix amt="40000"/>
          </a:blip>
          <a:stretch>
            <a:fillRect/>
          </a:stretch>
        </p:blipFill>
        <p:spPr>
          <a:xfrm>
            <a:off x="0" y="0"/>
            <a:ext cx="24384000" cy="13716000"/>
          </a:xfrm>
          <a:prstGeom prst="rect">
            <a:avLst/>
          </a:prstGeom>
          <a:ln w="12700">
            <a:miter lim="400000"/>
          </a:ln>
        </p:spPr>
      </p:pic>
      <p:sp>
        <p:nvSpPr>
          <p:cNvPr id="517"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t>1</a:t>
            </a:r>
          </a:p>
        </p:txBody>
      </p:sp>
      <p:sp>
        <p:nvSpPr>
          <p:cNvPr id="518"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JS ecosystem</a:t>
            </a:r>
            <a:endParaRPr dirty="0"/>
          </a:p>
        </p:txBody>
      </p:sp>
      <p:sp>
        <p:nvSpPr>
          <p:cNvPr id="519"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US" dirty="0"/>
              <a:t>A problem for security and performance</a:t>
            </a:r>
            <a:endParaRPr dirty="0"/>
          </a:p>
        </p:txBody>
      </p:sp>
      <p:pic>
        <p:nvPicPr>
          <p:cNvPr id="521"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extLst>
      <p:ext uri="{BB962C8B-B14F-4D97-AF65-F5344CB8AC3E}">
        <p14:creationId xmlns:p14="http://schemas.microsoft.com/office/powerpoint/2010/main" val="284641764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6" name="Picture 5" descr="Logo&#10;&#10;Description automatically generated">
            <a:extLst>
              <a:ext uri="{FF2B5EF4-FFF2-40B4-BE49-F238E27FC236}">
                <a16:creationId xmlns:a16="http://schemas.microsoft.com/office/drawing/2014/main" id="{9A58C15E-12BA-5408-56E7-BDE059AF8C5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37199" y="4057650"/>
            <a:ext cx="4740275" cy="4740275"/>
          </a:xfrm>
          <a:prstGeom prst="rect">
            <a:avLst/>
          </a:prstGeom>
        </p:spPr>
      </p:pic>
      <p:pic>
        <p:nvPicPr>
          <p:cNvPr id="8" name="Picture 7" descr="A group of boxes&#10;&#10;Description automatically generated with low confidence">
            <a:extLst>
              <a:ext uri="{FF2B5EF4-FFF2-40B4-BE49-F238E27FC236}">
                <a16:creationId xmlns:a16="http://schemas.microsoft.com/office/drawing/2014/main" id="{DCBD8E9C-C7D0-D66C-EDB4-F5D914DB01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1527" y="5090679"/>
            <a:ext cx="4740275" cy="2954771"/>
          </a:xfrm>
          <a:prstGeom prst="rect">
            <a:avLst/>
          </a:prstGeom>
        </p:spPr>
      </p:pic>
    </p:spTree>
    <p:extLst>
      <p:ext uri="{BB962C8B-B14F-4D97-AF65-F5344CB8AC3E}">
        <p14:creationId xmlns:p14="http://schemas.microsoft.com/office/powerpoint/2010/main" val="10306296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2">
            <a:lum/>
          </a:blip>
          <a:srcRect/>
          <a:stretch>
            <a:fillRect l="-1000" r="-1000"/>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E0B36EA-EDEE-AB43-BE52-3065F226D423}"/>
              </a:ext>
            </a:extLst>
          </p:cNvPr>
          <p:cNvSpPr txBox="1"/>
          <p:nvPr/>
        </p:nvSpPr>
        <p:spPr>
          <a:xfrm>
            <a:off x="15259050" y="725805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2990727926"/>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16" name="Image" descr="Image"/>
          <p:cNvPicPr>
            <a:picLocks noChangeAspect="1"/>
          </p:cNvPicPr>
          <p:nvPr/>
        </p:nvPicPr>
        <p:blipFill>
          <a:blip r:embed="rId3"/>
          <a:srcRect l="53958" r="12729"/>
          <a:stretch>
            <a:fillRect/>
          </a:stretch>
        </p:blipFill>
        <p:spPr>
          <a:xfrm>
            <a:off x="0" y="0"/>
            <a:ext cx="8122942" cy="13716001"/>
          </a:xfrm>
          <a:prstGeom prst="rect">
            <a:avLst/>
          </a:prstGeom>
          <a:ln w="12700">
            <a:miter lim="400000"/>
          </a:ln>
        </p:spPr>
      </p:pic>
      <p:sp>
        <p:nvSpPr>
          <p:cNvPr id="817" name="What is simply dummy text of the printing and typesetting industry has been the industry's standard dummy text ever since the 1500s when an unknown printer took a galley of type and scrambled it to make a type specimen book it has. What is simply dummy t"/>
          <p:cNvSpPr txBox="1"/>
          <p:nvPr/>
        </p:nvSpPr>
        <p:spPr>
          <a:xfrm>
            <a:off x="9744075" y="3091916"/>
            <a:ext cx="13494116" cy="985462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a:spAutoFit/>
          </a:bodyPr>
          <a:lstStyle/>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Through time, various packages were affected by exploits that enabled malicious users gain access, control over assets.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How did exploits work?</a:t>
            </a:r>
            <a:br>
              <a:rPr lang="en-US" sz="2400" b="0" dirty="0">
                <a:latin typeface="Arial" panose="020B0604020202020204" pitchFamily="34" charset="0"/>
                <a:cs typeface="Arial" panose="020B0604020202020204" pitchFamily="34" charset="0"/>
              </a:rPr>
            </a:br>
            <a:br>
              <a:rPr lang="en-US" sz="2400" b="0" dirty="0">
                <a:latin typeface="Arial" panose="020B0604020202020204" pitchFamily="34" charset="0"/>
                <a:cs typeface="Arial" panose="020B0604020202020204" pitchFamily="34" charset="0"/>
              </a:rPr>
            </a:br>
            <a:r>
              <a:rPr lang="en-US" sz="2400" b="0" dirty="0">
                <a:latin typeface="Arial" panose="020B0604020202020204" pitchFamily="34" charset="0"/>
                <a:cs typeface="Arial" panose="020B0604020202020204" pitchFamily="34" charset="0"/>
              </a:rPr>
              <a:t>1.</a:t>
            </a:r>
            <a:r>
              <a:rPr lang="en-US" sz="2400" dirty="0">
                <a:latin typeface="Arial" panose="020B0604020202020204" pitchFamily="34" charset="0"/>
                <a:cs typeface="Arial" panose="020B0604020202020204" pitchFamily="34" charset="0"/>
              </a:rPr>
              <a:t> Step 1</a:t>
            </a:r>
            <a:r>
              <a:rPr lang="en-US" sz="2400" b="0" dirty="0">
                <a:latin typeface="Arial" panose="020B0604020202020204" pitchFamily="34" charset="0"/>
                <a:cs typeface="Arial" panose="020B0604020202020204" pitchFamily="34" charset="0"/>
              </a:rPr>
              <a:t> – The malicious user creates a useful piece of software that he will further use to exploit a larger system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2, Step</a:t>
            </a:r>
            <a:r>
              <a:rPr lang="en-US" sz="2400" dirty="0">
                <a:latin typeface="Arial" panose="020B0604020202020204" pitchFamily="34" charset="0"/>
                <a:cs typeface="Arial" panose="020B0604020202020204" pitchFamily="34" charset="0"/>
              </a:rPr>
              <a:t> 2 </a:t>
            </a:r>
            <a:r>
              <a:rPr lang="en-US" sz="2400" b="0" dirty="0">
                <a:latin typeface="Arial" panose="020B0604020202020204" pitchFamily="34" charset="0"/>
                <a:cs typeface="Arial" panose="020B0604020202020204" pitchFamily="34" charset="0"/>
              </a:rPr>
              <a:t>– The malicious user creates a package for this piece of software and submits it to NPM.</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3. Step 3 – The next step is to actually submit a PR to the parent open source software for which the piece of software was intended ( At this stage the open source software is used at scale by a huge number of companies)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4. Step 4 – The PR is accepted, the code looks good and the dependency tree for the original open source software is changed, having a dependency on the code that the malicious user wrote. The user gained the keys to writing new bits of software.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6. Step 5 – The malicious user introduces a piece of code in that package that exploits the original system to gain access to critical information. He then bumps the version in the software.</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7. Step 6 – The malicious user waits for a while, for companies that are using the software to actually make an update and include his dependency. Once updated, he gains control to critical resources and assets of users of the parent systems.</a:t>
            </a:r>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sz="2400" b="0" dirty="0">
                <a:latin typeface="Arial" panose="020B0604020202020204" pitchFamily="34" charset="0"/>
                <a:cs typeface="Arial" panose="020B0604020202020204" pitchFamily="34" charset="0"/>
              </a:rPr>
              <a:t>These kinds of attacks are increasing and we need to keep pace.</a:t>
            </a:r>
          </a:p>
        </p:txBody>
      </p:sp>
      <p:sp>
        <p:nvSpPr>
          <p:cNvPr id="818" name="Title Goes Here"/>
          <p:cNvSpPr txBox="1"/>
          <p:nvPr/>
        </p:nvSpPr>
        <p:spPr>
          <a:xfrm>
            <a:off x="9979444" y="1287680"/>
            <a:ext cx="13740754" cy="13336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lvl1pPr>
              <a:lnSpc>
                <a:spcPct val="80000"/>
              </a:lnSpc>
              <a:defRPr sz="5000" cap="none" spc="-150">
                <a:solidFill>
                  <a:srgbClr val="1D1D1D"/>
                </a:solidFill>
              </a:defRPr>
            </a:lvl1pPr>
          </a:lstStyle>
          <a:p>
            <a:r>
              <a:rPr dirty="0"/>
              <a:t>T</a:t>
            </a:r>
            <a:r>
              <a:rPr lang="en-US" dirty="0"/>
              <a:t>he packaging model is broken probably by design</a:t>
            </a:r>
            <a:endParaRPr dirty="0"/>
          </a:p>
        </p:txBody>
      </p:sp>
      <p:sp>
        <p:nvSpPr>
          <p:cNvPr id="819" name="We are confident in our abilities, our approach and our people so we have nothing to hide from our customers."/>
          <p:cNvSpPr txBox="1"/>
          <p:nvPr/>
        </p:nvSpPr>
        <p:spPr>
          <a:xfrm>
            <a:off x="1145809" y="3956110"/>
            <a:ext cx="5960276" cy="988989"/>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50800" tIns="50800" rIns="50800" bIns="50800" anchor="ctr">
            <a:spAutoFit/>
          </a:bodyPr>
          <a:lstStyle>
            <a:lvl1pPr>
              <a:lnSpc>
                <a:spcPct val="80000"/>
              </a:lnSpc>
              <a:defRPr sz="3600" cap="none" spc="-107"/>
            </a:lvl1pPr>
          </a:lstStyle>
          <a:p>
            <a:r>
              <a:rPr dirty="0"/>
              <a:t>We </a:t>
            </a:r>
            <a:r>
              <a:rPr lang="en-US" dirty="0"/>
              <a:t>have a responsibility of changing our web future</a:t>
            </a:r>
            <a:endParaRPr dirty="0"/>
          </a:p>
        </p:txBody>
      </p:sp>
      <p:pic>
        <p:nvPicPr>
          <p:cNvPr id="820" name="Image" descr="Image"/>
          <p:cNvPicPr>
            <a:picLocks noChangeAspect="1"/>
          </p:cNvPicPr>
          <p:nvPr/>
        </p:nvPicPr>
        <p:blipFill>
          <a:blip r:embed="rId4"/>
          <a:stretch>
            <a:fillRect/>
          </a:stretch>
        </p:blipFill>
        <p:spPr>
          <a:xfrm>
            <a:off x="97607" y="13300558"/>
            <a:ext cx="428506" cy="320676"/>
          </a:xfrm>
          <a:prstGeom prst="rect">
            <a:avLst/>
          </a:prstGeom>
          <a:ln w="12700">
            <a:miter lim="400000"/>
          </a:ln>
        </p:spPr>
      </p:pic>
      <p:sp>
        <p:nvSpPr>
          <p:cNvPr id="2" name="TextBox 1">
            <a:extLst>
              <a:ext uri="{FF2B5EF4-FFF2-40B4-BE49-F238E27FC236}">
                <a16:creationId xmlns:a16="http://schemas.microsoft.com/office/drawing/2014/main" id="{245D6B63-F32C-B35E-CC77-00123E45AD72}"/>
              </a:ext>
            </a:extLst>
          </p:cNvPr>
          <p:cNvSpPr txBox="1"/>
          <p:nvPr/>
        </p:nvSpPr>
        <p:spPr>
          <a:xfrm>
            <a:off x="6858000" y="16059150"/>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spTree>
    <p:extLst>
      <p:ext uri="{BB962C8B-B14F-4D97-AF65-F5344CB8AC3E}">
        <p14:creationId xmlns:p14="http://schemas.microsoft.com/office/powerpoint/2010/main" val="1191041988"/>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03" name="Rectangle"/>
          <p:cNvSpPr/>
          <p:nvPr/>
        </p:nvSpPr>
        <p:spPr>
          <a:xfrm rot="16200000">
            <a:off x="3441389"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4" name="Rectangle"/>
          <p:cNvSpPr/>
          <p:nvPr/>
        </p:nvSpPr>
        <p:spPr>
          <a:xfrm rot="16200000">
            <a:off x="12343723" y="6175090"/>
            <a:ext cx="63501" cy="685801"/>
          </a:xfrm>
          <a:prstGeom prst="rect">
            <a:avLst/>
          </a:prstGeom>
          <a:solidFill>
            <a:srgbClr val="000000"/>
          </a:solidFill>
          <a:ln w="12700">
            <a:miter lim="400000"/>
          </a:ln>
        </p:spPr>
        <p:txBody>
          <a:bodyPr lIns="0" tIns="0" rIns="0" bIns="0" anchor="ctr"/>
          <a:lstStyle/>
          <a:p>
            <a:pPr algn="ctr" defTabSz="825500">
              <a:lnSpc>
                <a:spcPct val="100000"/>
              </a:lnSpc>
              <a:defRPr sz="3200" cap="none" spc="0">
                <a:solidFill>
                  <a:srgbClr val="5E5E5E"/>
                </a:solidFill>
              </a:defRPr>
            </a:pPr>
            <a:endParaRPr/>
          </a:p>
        </p:txBody>
      </p:sp>
      <p:sp>
        <p:nvSpPr>
          <p:cNvPr id="605" name="ELEMENT 1…"/>
          <p:cNvSpPr txBox="1"/>
          <p:nvPr/>
        </p:nvSpPr>
        <p:spPr>
          <a:xfrm>
            <a:off x="3035888" y="6798489"/>
            <a:ext cx="6614002" cy="195091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Poorly managed PACKAGES are increasing</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We are introducing a large number of poorly managed and poorly tested packages from JavaScript ecosystems, with lots of technical debt and possible vulnerabilities.</a:t>
            </a:r>
            <a:endParaRPr b="0" dirty="0">
              <a:latin typeface="Arial" panose="020B0604020202020204" pitchFamily="34" charset="0"/>
              <a:cs typeface="Arial" panose="020B0604020202020204" pitchFamily="34" charset="0"/>
            </a:endParaRPr>
          </a:p>
        </p:txBody>
      </p:sp>
      <p:sp>
        <p:nvSpPr>
          <p:cNvPr id="606" name="ELEMENT 2…"/>
          <p:cNvSpPr txBox="1"/>
          <p:nvPr/>
        </p:nvSpPr>
        <p:spPr>
          <a:xfrm>
            <a:off x="11950573" y="6798489"/>
            <a:ext cx="6614002" cy="231717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71437" tIns="71437" rIns="71437" bIns="71437">
            <a:spAutoFit/>
          </a:bodyPr>
          <a:lstStyle/>
          <a:p>
            <a:pPr>
              <a:defRPr spc="198">
                <a:solidFill>
                  <a:srgbClr val="000000"/>
                </a:solidFill>
              </a:defRPr>
            </a:pPr>
            <a:r>
              <a:rPr lang="en-US" dirty="0"/>
              <a:t>The KEYS are given to everyone</a:t>
            </a:r>
            <a:endParaRPr dirty="0"/>
          </a:p>
          <a:p>
            <a:pPr defTabSz="821531">
              <a:lnSpc>
                <a:spcPct val="100000"/>
              </a:lnSpc>
              <a:spcBef>
                <a:spcPts val="3000"/>
              </a:spcBef>
              <a:defRPr sz="2000" b="0" cap="none" spc="0">
                <a:solidFill>
                  <a:srgbClr val="5E5E5E"/>
                </a:solidFill>
                <a:latin typeface="Helvetica Light"/>
                <a:ea typeface="Helvetica Light"/>
                <a:cs typeface="Helvetica Light"/>
                <a:sym typeface="Helvetica Light"/>
              </a:defRPr>
            </a:pPr>
            <a:r>
              <a:rPr lang="en-US" b="0" dirty="0">
                <a:latin typeface="Arial" panose="020B0604020202020204" pitchFamily="34" charset="0"/>
                <a:cs typeface="Arial" panose="020B0604020202020204" pitchFamily="34" charset="0"/>
              </a:rPr>
              <a:t>The JS packaging model works by giving access to everyone and enables people to write software easy. However, without properly identifying the people responsible, we are potentially giving our house keys to harmful users.</a:t>
            </a:r>
            <a:endParaRPr b="0" dirty="0">
              <a:latin typeface="Arial" panose="020B0604020202020204" pitchFamily="34" charset="0"/>
              <a:cs typeface="Arial" panose="020B0604020202020204" pitchFamily="34" charset="0"/>
            </a:endParaRPr>
          </a:p>
        </p:txBody>
      </p:sp>
      <p:pic>
        <p:nvPicPr>
          <p:cNvPr id="608" name="Graphic 142" descr="Graphic 142"/>
          <p:cNvPicPr>
            <a:picLocks noChangeAspect="1"/>
          </p:cNvPicPr>
          <p:nvPr/>
        </p:nvPicPr>
        <p:blipFill>
          <a:blip r:embed="rId3"/>
          <a:stretch>
            <a:fillRect/>
          </a:stretch>
        </p:blipFill>
        <p:spPr>
          <a:xfrm>
            <a:off x="3130530" y="5088075"/>
            <a:ext cx="762001" cy="762001"/>
          </a:xfrm>
          <a:prstGeom prst="rect">
            <a:avLst/>
          </a:prstGeom>
          <a:ln w="12700">
            <a:miter lim="400000"/>
          </a:ln>
        </p:spPr>
      </p:pic>
      <p:sp>
        <p:nvSpPr>
          <p:cNvPr id="2" name="TextBox 1">
            <a:extLst>
              <a:ext uri="{FF2B5EF4-FFF2-40B4-BE49-F238E27FC236}">
                <a16:creationId xmlns:a16="http://schemas.microsoft.com/office/drawing/2014/main" id="{C65AE82B-F147-266B-84E3-647A9E076E8D}"/>
              </a:ext>
            </a:extLst>
          </p:cNvPr>
          <p:cNvSpPr txBox="1"/>
          <p:nvPr/>
        </p:nvSpPr>
        <p:spPr>
          <a:xfrm>
            <a:off x="142875" y="7915275"/>
            <a:ext cx="144334" cy="452046"/>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71437" tIns="71437" rIns="71437" bIns="71437" rtlCol="0">
            <a:spAutoFit/>
          </a:bodyPr>
          <a:lstStyle/>
          <a:p>
            <a:pPr algn="l" defTabSz="821531">
              <a:lnSpc>
                <a:spcPct val="100000"/>
              </a:lnSpc>
              <a:spcBef>
                <a:spcPts val="3000"/>
              </a:spcBef>
            </a:pPr>
            <a:endParaRPr lang="en-RO" sz="2000" b="0" cap="none" spc="0" dirty="0">
              <a:solidFill>
                <a:srgbClr val="5E5E5E"/>
              </a:solidFill>
              <a:latin typeface="Arial" panose="020B0604020202020204" pitchFamily="34" charset="0"/>
              <a:ea typeface="Helvetica Light"/>
              <a:cs typeface="Arial" panose="020B0604020202020204" pitchFamily="34" charset="0"/>
              <a:sym typeface="Helvetica Light"/>
            </a:endParaRPr>
          </a:p>
        </p:txBody>
      </p:sp>
      <p:pic>
        <p:nvPicPr>
          <p:cNvPr id="6" name="Graphic 5">
            <a:extLst>
              <a:ext uri="{FF2B5EF4-FFF2-40B4-BE49-F238E27FC236}">
                <a16:creationId xmlns:a16="http://schemas.microsoft.com/office/drawing/2014/main" id="{7009307C-95BC-A482-29C9-82AD72DC9E7D}"/>
              </a:ext>
            </a:extLst>
          </p:cNvPr>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032573" y="5218864"/>
            <a:ext cx="762001" cy="762001"/>
          </a:xfrm>
          <a:prstGeom prst="rect">
            <a:avLst/>
          </a:prstGeom>
        </p:spPr>
      </p:pic>
    </p:spTree>
    <p:extLst>
      <p:ext uri="{BB962C8B-B14F-4D97-AF65-F5344CB8AC3E}">
        <p14:creationId xmlns:p14="http://schemas.microsoft.com/office/powerpoint/2010/main" val="1619419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5" name="Image" descr="Image"/>
          <p:cNvPicPr>
            <a:picLocks noChangeAspect="1"/>
          </p:cNvPicPr>
          <p:nvPr/>
        </p:nvPicPr>
        <p:blipFill>
          <a:blip r:embed="rId3">
            <a:alphaModFix amt="70000"/>
          </a:blip>
          <a:stretch>
            <a:fillRect/>
          </a:stretch>
        </p:blipFill>
        <p:spPr>
          <a:xfrm>
            <a:off x="0" y="0"/>
            <a:ext cx="24384000" cy="13716000"/>
          </a:xfrm>
          <a:prstGeom prst="rect">
            <a:avLst/>
          </a:prstGeom>
          <a:ln w="12700">
            <a:miter lim="400000"/>
          </a:ln>
        </p:spPr>
      </p:pic>
      <p:sp>
        <p:nvSpPr>
          <p:cNvPr id="526" name="1"/>
          <p:cNvSpPr/>
          <p:nvPr/>
        </p:nvSpPr>
        <p:spPr>
          <a:xfrm>
            <a:off x="3149600" y="6715165"/>
            <a:ext cx="1270000" cy="1270001"/>
          </a:xfrm>
          <a:prstGeom prst="rect">
            <a:avLst/>
          </a:prstGeom>
          <a:ln w="50800">
            <a:solidFill>
              <a:srgbClr val="000000"/>
            </a:solidFill>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lstStyle>
            <a:lvl1pPr algn="ctr" defTabSz="825500">
              <a:lnSpc>
                <a:spcPct val="100000"/>
              </a:lnSpc>
              <a:defRPr sz="3200" cap="none" spc="0">
                <a:solidFill>
                  <a:srgbClr val="DE411B"/>
                </a:solidFill>
              </a:defRPr>
            </a:lvl1pPr>
          </a:lstStyle>
          <a:p>
            <a:r>
              <a:rPr lang="en-RO" dirty="0"/>
              <a:t>2</a:t>
            </a:r>
            <a:endParaRPr dirty="0"/>
          </a:p>
        </p:txBody>
      </p:sp>
      <p:sp>
        <p:nvSpPr>
          <p:cNvPr id="527" name="Additional chapter intro…"/>
          <p:cNvSpPr txBox="1"/>
          <p:nvPr/>
        </p:nvSpPr>
        <p:spPr>
          <a:xfrm>
            <a:off x="3016570" y="9726175"/>
            <a:ext cx="14244132" cy="96436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nchor="ctr">
            <a:spAutoFit/>
          </a:bodyPr>
          <a:lstStyle/>
          <a:p>
            <a:pPr>
              <a:lnSpc>
                <a:spcPct val="80000"/>
              </a:lnSpc>
              <a:defRPr sz="7000" cap="none" spc="-209">
                <a:solidFill>
                  <a:srgbClr val="000000"/>
                </a:solidFill>
              </a:defRPr>
            </a:pPr>
            <a:r>
              <a:rPr lang="en-US" dirty="0"/>
              <a:t>Why Rust ?</a:t>
            </a:r>
          </a:p>
        </p:txBody>
      </p:sp>
      <p:sp>
        <p:nvSpPr>
          <p:cNvPr id="528" name="The background is different"/>
          <p:cNvSpPr txBox="1"/>
          <p:nvPr/>
        </p:nvSpPr>
        <p:spPr>
          <a:xfrm>
            <a:off x="3066033" y="8577565"/>
            <a:ext cx="14246805" cy="35189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50800" tIns="50800" rIns="50800" bIns="50800">
            <a:spAutoFit/>
          </a:bodyPr>
          <a:lstStyle>
            <a:lvl1pPr>
              <a:defRPr>
                <a:solidFill>
                  <a:srgbClr val="000000"/>
                </a:solidFill>
              </a:defRPr>
            </a:lvl1pPr>
          </a:lstStyle>
          <a:p>
            <a:r>
              <a:rPr lang="en-GB" dirty="0"/>
              <a:t>A short introduction</a:t>
            </a:r>
            <a:endParaRPr dirty="0"/>
          </a:p>
        </p:txBody>
      </p:sp>
      <p:pic>
        <p:nvPicPr>
          <p:cNvPr id="530" name="Image" descr="Image"/>
          <p:cNvPicPr>
            <a:picLocks noChangeAspect="1"/>
          </p:cNvPicPr>
          <p:nvPr/>
        </p:nvPicPr>
        <p:blipFill>
          <a:blip r:embed="rId4">
            <a:alphaModFix amt="50000"/>
          </a:blip>
          <a:stretch>
            <a:fillRect/>
          </a:stretch>
        </p:blipFill>
        <p:spPr>
          <a:xfrm>
            <a:off x="97607" y="13300558"/>
            <a:ext cx="428506" cy="320676"/>
          </a:xfrm>
          <a:prstGeom prst="rect">
            <a:avLst/>
          </a:prstGeom>
          <a:ln w="12700">
            <a:miter lim="400000"/>
          </a:ln>
        </p:spPr>
      </p:pic>
    </p:spTree>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descr="A picture containing icon&#10;&#10;Description automatically generated">
            <a:extLst>
              <a:ext uri="{FF2B5EF4-FFF2-40B4-BE49-F238E27FC236}">
                <a16:creationId xmlns:a16="http://schemas.microsoft.com/office/drawing/2014/main" id="{E7FD51F2-461F-31D4-A1D9-20323D469AB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35200" y="4318000"/>
            <a:ext cx="7620000" cy="5080000"/>
          </a:xfrm>
          <a:prstGeom prst="rect">
            <a:avLst/>
          </a:prstGeom>
        </p:spPr>
      </p:pic>
      <p:sp>
        <p:nvSpPr>
          <p:cNvPr id="4" name="TextBox 3">
            <a:extLst>
              <a:ext uri="{FF2B5EF4-FFF2-40B4-BE49-F238E27FC236}">
                <a16:creationId xmlns:a16="http://schemas.microsoft.com/office/drawing/2014/main" id="{B2907E53-7A32-0C90-E86A-C4D945CFB4D9}"/>
              </a:ext>
            </a:extLst>
          </p:cNvPr>
          <p:cNvSpPr txBox="1"/>
          <p:nvPr/>
        </p:nvSpPr>
        <p:spPr>
          <a:xfrm>
            <a:off x="3657600" y="5470120"/>
            <a:ext cx="8534400" cy="3021980"/>
          </a:xfrm>
          <a:prstGeom prst="rect">
            <a:avLst/>
          </a:prstGeom>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71437" tIns="71437" rIns="71437" bIns="71437" rtlCol="0">
            <a:spAutoFit/>
          </a:bodyPr>
          <a:lstStyle/>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Its mascot</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Its compiler</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Low level control</a:t>
            </a:r>
          </a:p>
          <a:p>
            <a:pPr marL="457200" indent="-457200" algn="l" defTabSz="821531">
              <a:lnSpc>
                <a:spcPct val="100000"/>
              </a:lnSpc>
              <a:spcBef>
                <a:spcPts val="3000"/>
              </a:spcBef>
              <a:buAutoNum type="arabicPeriod"/>
            </a:pPr>
            <a:r>
              <a:rPr lang="en-RO" sz="2800" cap="none" spc="0" dirty="0">
                <a:solidFill>
                  <a:srgbClr val="5E5E5E"/>
                </a:solidFill>
                <a:latin typeface="Arial" panose="020B0604020202020204" pitchFamily="34" charset="0"/>
                <a:ea typeface="Helvetica Light"/>
                <a:cs typeface="Arial" panose="020B0604020202020204" pitchFamily="34" charset="0"/>
                <a:sym typeface="Helvetica Light"/>
              </a:rPr>
              <a:t>Memory model</a:t>
            </a:r>
          </a:p>
        </p:txBody>
      </p:sp>
    </p:spTree>
    <p:extLst>
      <p:ext uri="{BB962C8B-B14F-4D97-AF65-F5344CB8AC3E}">
        <p14:creationId xmlns:p14="http://schemas.microsoft.com/office/powerpoint/2010/main" val="20563322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theme/theme1.xml><?xml version="1.0" encoding="utf-8"?>
<a:theme xmlns:a="http://schemas.openxmlformats.org/drawingml/2006/main" name="White">
  <a:themeElements>
    <a:clrScheme name="Endava 2020">
      <a:dk1>
        <a:srgbClr val="48535B"/>
      </a:dk1>
      <a:lt1>
        <a:srgbClr val="FFFFFF"/>
      </a:lt1>
      <a:dk2>
        <a:srgbClr val="000000"/>
      </a:dk2>
      <a:lt2>
        <a:srgbClr val="F0F3F3"/>
      </a:lt2>
      <a:accent1>
        <a:srgbClr val="DE411A"/>
      </a:accent1>
      <a:accent2>
        <a:srgbClr val="379BD7"/>
      </a:accent2>
      <a:accent3>
        <a:srgbClr val="233237"/>
      </a:accent3>
      <a:accent4>
        <a:srgbClr val="C31900"/>
      </a:accent4>
      <a:accent5>
        <a:srgbClr val="EC6861"/>
      </a:accent5>
      <a:accent6>
        <a:srgbClr val="0AC3E6"/>
      </a:accent6>
      <a:hlink>
        <a:srgbClr val="285078"/>
      </a:hlink>
      <a:folHlink>
        <a:srgbClr val="71516C"/>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xmlns:p="http://schemas.openxmlformats.org/presentationml/2006/main" xmlns:r="http://schemas.openxmlformats.org/officeDocument/2006/relationships" val="1"/>
          </a:ext>
        </a:extLst>
      </a:spPr>
      <a:bodyPr lIns="71437" tIns="71437" rIns="71437" bIns="71437">
        <a:spAutoFit/>
      </a:bodyPr>
      <a:lstStyle>
        <a:defPPr algn="l" defTabSz="821531">
          <a:lnSpc>
            <a:spcPct val="100000"/>
          </a:lnSpc>
          <a:spcBef>
            <a:spcPts val="3000"/>
          </a:spcBef>
          <a:defRPr sz="2000" b="0" cap="none" spc="0" dirty="0">
            <a:solidFill>
              <a:srgbClr val="5E5E5E"/>
            </a:solidFill>
            <a:latin typeface="Arial" panose="020B0604020202020204" pitchFamily="34" charset="0"/>
            <a:ea typeface="Helvetica Light"/>
            <a:cs typeface="Arial" panose="020B0604020202020204" pitchFamily="34" charset="0"/>
            <a:sym typeface="Helvetica Light"/>
          </a:defRPr>
        </a:defPPr>
      </a:lst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White">
      <a:majorFont>
        <a:latin typeface="Helvetica"/>
        <a:ea typeface="Helvetica"/>
        <a:cs typeface="Helvetica"/>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w="12700" cap="flat">
          <a:noFill/>
          <a:miter lim="400000"/>
        </a:ln>
        <a:effectLst/>
        <a:sp3d/>
      </a:spPr>
      <a:bodyPr rot="0" spcFirstLastPara="1" vertOverflow="overflow" horzOverflow="overflow" vert="horz" wrap="square" lIns="0" tIns="0" rIns="0" bIns="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3200" b="1" i="0" u="none" strike="noStrike" cap="none" spc="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l" defTabSz="470262" rtl="0" fontAlgn="auto" latinLnBrk="0" hangingPunct="0">
          <a:lnSpc>
            <a:spcPct val="90000"/>
          </a:lnSpc>
          <a:spcBef>
            <a:spcPts val="0"/>
          </a:spcBef>
          <a:spcAft>
            <a:spcPts val="0"/>
          </a:spcAft>
          <a:buClrTx/>
          <a:buSzTx/>
          <a:buFontTx/>
          <a:buNone/>
          <a:tabLst/>
          <a:defRPr kumimoji="0" sz="1800" b="1" i="0" u="none" strike="noStrike" cap="all" spc="180" normalizeH="0" baseline="0">
            <a:ln>
              <a:noFill/>
            </a:ln>
            <a:solidFill>
              <a:srgbClr val="FFFFFF"/>
            </a:solidFill>
            <a:effectLst/>
            <a:uFillTx/>
            <a:latin typeface="+mn-lt"/>
            <a:ea typeface="+mn-ea"/>
            <a:cs typeface="+mn-cs"/>
            <a:sym typeface="Helvetic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dlc_DocId xmlns="9a90466d-298e-42c6-9514-fada4205df45">27SRNQJM56W6-168782361-314882</_dlc_DocId>
    <_dlc_DocIdUrl xmlns="9a90466d-298e-42c6-9514-fada4205df45">
      <Url>https://endava.sharepoint.com/Group/SalesAndMarketing/_layouts/15/DocIdRedir.aspx?ID=27SRNQJM56W6-168782361-314882</Url>
      <Description>27SRNQJM56W6-168782361-314882</Description>
    </_dlc_DocIdUrl>
    <DLCPolicyLabelClientValue xmlns="b00bdadb-5151-4b9a-bcb6-794e3648a446" xsi:nil="true"/>
    <DLCPolicyLabelLock xmlns="b00bdadb-5151-4b9a-bcb6-794e3648a446" xsi:nil="true"/>
    <lcf76f155ced4ddcb4097134ff3c332f xmlns="b00bdadb-5151-4b9a-bcb6-794e3648a446">
      <Terms xmlns="http://schemas.microsoft.com/office/infopath/2007/PartnerControls"/>
    </lcf76f155ced4ddcb4097134ff3c332f>
    <SharedWithUsers xmlns="72899ffe-c9be-4b57-81d3-c0709dcc2e4b">
      <UserInfo>
        <DisplayName>Tali Bancila</DisplayName>
        <AccountId>28769</AccountId>
        <AccountType/>
      </UserInfo>
      <UserInfo>
        <DisplayName>Daniel Hernandez</DisplayName>
        <AccountId>28763</AccountId>
        <AccountType/>
      </UserInfo>
    </SharedWithUsers>
  </documentManagement>
</p:properties>
</file>

<file path=customXml/item4.xml><?xml version="1.0" encoding="utf-8"?>
<ct:contentTypeSchema xmlns:ct="http://schemas.microsoft.com/office/2006/metadata/contentType" xmlns:ma="http://schemas.microsoft.com/office/2006/metadata/properties/metaAttributes" ct:_="" ma:_="" ma:contentTypeName="Document" ma:contentTypeID="0x010100F424C9EFDDA4574FB5B977863045B9E8" ma:contentTypeVersion="1819" ma:contentTypeDescription="Create a new document." ma:contentTypeScope="" ma:versionID="0ea88cfb41f30e6b2a6da57c5a1a8e50">
  <xsd:schema xmlns:xsd="http://www.w3.org/2001/XMLSchema" xmlns:xs="http://www.w3.org/2001/XMLSchema" xmlns:p="http://schemas.microsoft.com/office/2006/metadata/properties" xmlns:ns1="http://schemas.microsoft.com/sharepoint/v3" xmlns:ns2="9a90466d-298e-42c6-9514-fada4205df45" xmlns:ns3="b00bdadb-5151-4b9a-bcb6-794e3648a446" xmlns:ns4="72899ffe-c9be-4b57-81d3-c0709dcc2e4b" targetNamespace="http://schemas.microsoft.com/office/2006/metadata/properties" ma:root="true" ma:fieldsID="b7e80db99bc56178e490cbaeb5683668" ns1:_="" ns2:_="" ns3:_="" ns4:_="">
    <xsd:import namespace="http://schemas.microsoft.com/sharepoint/v3"/>
    <xsd:import namespace="9a90466d-298e-42c6-9514-fada4205df45"/>
    <xsd:import namespace="b00bdadb-5151-4b9a-bcb6-794e3648a446"/>
    <xsd:import namespace="72899ffe-c9be-4b57-81d3-c0709dcc2e4b"/>
    <xsd:element name="properties">
      <xsd:complexType>
        <xsd:sequence>
          <xsd:element name="documentManagement">
            <xsd:complexType>
              <xsd:all>
                <xsd:element ref="ns2:_dlc_DocId" minOccurs="0"/>
                <xsd:element ref="ns2:_dlc_DocIdUrl" minOccurs="0"/>
                <xsd:element ref="ns2:_dlc_DocIdPersistId" minOccurs="0"/>
                <xsd:element ref="ns3:MediaServiceMetadata" minOccurs="0"/>
                <xsd:element ref="ns3:MediaServiceFastMetadata" minOccurs="0"/>
                <xsd:element ref="ns3:MediaServiceAutoTags" minOccurs="0"/>
                <xsd:element ref="ns3:MediaServiceOCR" minOccurs="0"/>
                <xsd:element ref="ns3:MediaServiceDateTaken" minOccurs="0"/>
                <xsd:element ref="ns3:MediaServiceEventHashCode" minOccurs="0"/>
                <xsd:element ref="ns3:MediaServiceGenerationTime" minOccurs="0"/>
                <xsd:element ref="ns4:SharedWithUsers" minOccurs="0"/>
                <xsd:element ref="ns4:SharedWithDetails" minOccurs="0"/>
                <xsd:element ref="ns3:DLCPolicyLabelValue" minOccurs="0"/>
                <xsd:element ref="ns3:DLCPolicyLabelClientValue" minOccurs="0"/>
                <xsd:element ref="ns3:DLCPolicyLabelLock" minOccurs="0"/>
                <xsd:element ref="ns3:MediaServiceLocation" minOccurs="0"/>
                <xsd:element ref="ns1:_dlc_ExpireDateSaved" minOccurs="0"/>
                <xsd:element ref="ns1:_dlc_ExpireDate" minOccurs="0"/>
                <xsd:element ref="ns3:MediaServiceAutoKeyPoints" minOccurs="0"/>
                <xsd:element ref="ns3:MediaServiceKeyPoints" minOccurs="0"/>
                <xsd:element ref="ns3:MediaLengthInSeconds" minOccurs="0"/>
                <xsd:element ref="ns3:lcf76f155ced4ddcb4097134ff3c332f"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dlc_ExpireDateSaved" ma:index="24" nillable="true" ma:displayName="Original Expiration Date" ma:hidden="true" ma:internalName="_dlc_ExpireDateSaved" ma:readOnly="true">
      <xsd:simpleType>
        <xsd:restriction base="dms:DateTime"/>
      </xsd:simpleType>
    </xsd:element>
    <xsd:element name="_dlc_ExpireDate" ma:index="25" nillable="true" ma:displayName="Expiration Date" ma:hidden="true" ma:internalName="_dlc_ExpireDate" ma:readOnly="true">
      <xsd:simpleType>
        <xsd:restriction base="dms:DateTime"/>
      </xsd:simpleType>
    </xsd:element>
  </xsd:schema>
  <xsd:schema xmlns:xsd="http://www.w3.org/2001/XMLSchema" xmlns:xs="http://www.w3.org/2001/XMLSchema" xmlns:dms="http://schemas.microsoft.com/office/2006/documentManagement/types" xmlns:pc="http://schemas.microsoft.com/office/infopath/2007/PartnerControls" targetNamespace="9a90466d-298e-42c6-9514-fada4205df45"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b00bdadb-5151-4b9a-bcb6-794e3648a44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DLCPolicyLabelValue" ma:index="20" nillable="true" ma:displayName="Label" ma:description="Stores the current value of the label." ma:internalName="DLCPolicyLabelValue" ma:readOnly="true">
      <xsd:simpleType>
        <xsd:restriction base="dms:Note">
          <xsd:maxLength value="255"/>
        </xsd:restriction>
      </xsd:simpleType>
    </xsd:element>
    <xsd:element name="DLCPolicyLabelClientValue" ma:index="21" nillable="true" ma:displayName="Client Label Value" ma:description="Stores the last label value computed on the client." ma:hidden="true" ma:internalName="DLCPolicyLabelClientValue" ma:readOnly="false">
      <xsd:simpleType>
        <xsd:restriction base="dms:Note"/>
      </xsd:simpleType>
    </xsd:element>
    <xsd:element name="DLCPolicyLabelLock" ma:index="22" nillable="true" ma:displayName="Label Locked" ma:description="Indicates whether the label should be updated when item properties are modified." ma:hidden="true" ma:internalName="DLCPolicyLabelLock" ma:readOnly="false">
      <xsd:simpleType>
        <xsd:restriction base="dms:Text"/>
      </xsd:simpleType>
    </xsd:element>
    <xsd:element name="MediaServiceLocation" ma:index="23" nillable="true" ma:displayName="MediaServiceLocation" ma:internalName="MediaServiceLocation" ma:readOnly="true">
      <xsd:simpleType>
        <xsd:restriction base="dms:Text"/>
      </xsd:simpleType>
    </xsd:element>
    <xsd:element name="MediaServiceAutoKeyPoints" ma:index="26" nillable="true" ma:displayName="MediaServiceAutoKeyPoints" ma:hidden="true" ma:internalName="MediaServiceAutoKeyPoints" ma:readOnly="true">
      <xsd:simpleType>
        <xsd:restriction base="dms:Note"/>
      </xsd:simpleType>
    </xsd:element>
    <xsd:element name="MediaServiceKeyPoints" ma:index="27" nillable="true" ma:displayName="KeyPoints" ma:internalName="MediaServiceKeyPoints" ma:readOnly="true">
      <xsd:simpleType>
        <xsd:restriction base="dms:Note">
          <xsd:maxLength value="255"/>
        </xsd:restriction>
      </xsd:simpleType>
    </xsd:element>
    <xsd:element name="MediaLengthInSeconds" ma:index="28" nillable="true" ma:displayName="Length (seconds)" ma:internalName="MediaLengthInSeconds" ma:readOnly="true">
      <xsd:simpleType>
        <xsd:restriction base="dms:Unknown"/>
      </xsd:simpleType>
    </xsd:element>
    <xsd:element name="lcf76f155ced4ddcb4097134ff3c332f" ma:index="30" nillable="true" ma:taxonomy="true" ma:internalName="lcf76f155ced4ddcb4097134ff3c332f" ma:taxonomyFieldName="MediaServiceImageTags" ma:displayName="Image Tags" ma:readOnly="false" ma:fieldId="{5cf76f15-5ced-4ddc-b409-7134ff3c332f}" ma:taxonomyMulti="true" ma:sspId="cda9fbb2-20ec-4b38-b475-624b7129167d"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2899ffe-c9be-4b57-81d3-c0709dcc2e4b"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7163CE5-3DCE-4934-9982-DBB0AAED674B}">
  <ds:schemaRefs>
    <ds:schemaRef ds:uri="http://schemas.microsoft.com/sharepoint/events"/>
  </ds:schemaRefs>
</ds:datastoreItem>
</file>

<file path=customXml/itemProps2.xml><?xml version="1.0" encoding="utf-8"?>
<ds:datastoreItem xmlns:ds="http://schemas.openxmlformats.org/officeDocument/2006/customXml" ds:itemID="{05BDF74B-9CF7-4AA9-9E46-A5E60BA26783}">
  <ds:schemaRefs>
    <ds:schemaRef ds:uri="http://schemas.microsoft.com/sharepoint/v3/contenttype/forms"/>
  </ds:schemaRefs>
</ds:datastoreItem>
</file>

<file path=customXml/itemProps3.xml><?xml version="1.0" encoding="utf-8"?>
<ds:datastoreItem xmlns:ds="http://schemas.openxmlformats.org/officeDocument/2006/customXml" ds:itemID="{CA252F39-48A3-44C1-A017-18E80F9E3DED}">
  <ds:schemaRefs>
    <ds:schemaRef ds:uri="http://purl.org/dc/terms/"/>
    <ds:schemaRef ds:uri="http://purl.org/dc/dcmitype/"/>
    <ds:schemaRef ds:uri="http://www.w3.org/XML/1998/namespace"/>
    <ds:schemaRef ds:uri="http://schemas.microsoft.com/office/2006/documentManagement/types"/>
    <ds:schemaRef ds:uri="274df27e-4aba-4b06-8c8a-a0211f2f3712"/>
    <ds:schemaRef ds:uri="http://purl.org/dc/elements/1.1/"/>
    <ds:schemaRef ds:uri="http://schemas.microsoft.com/office/infopath/2007/PartnerControls"/>
    <ds:schemaRef ds:uri="http://schemas.microsoft.com/office/2006/metadata/properties"/>
    <ds:schemaRef ds:uri="http://schemas.openxmlformats.org/package/2006/metadata/core-properties"/>
    <ds:schemaRef ds:uri="734ff38e-bfc9-4a31-9d6c-a7833dcba625"/>
    <ds:schemaRef ds:uri="9a90466d-298e-42c6-9514-fada4205df45"/>
    <ds:schemaRef ds:uri="b00bdadb-5151-4b9a-bcb6-794e3648a446"/>
    <ds:schemaRef ds:uri="72899ffe-c9be-4b57-81d3-c0709dcc2e4b"/>
  </ds:schemaRefs>
</ds:datastoreItem>
</file>

<file path=customXml/itemProps4.xml><?xml version="1.0" encoding="utf-8"?>
<ds:datastoreItem xmlns:ds="http://schemas.openxmlformats.org/officeDocument/2006/customXml" ds:itemID="{AE4B09C2-AB7A-4072-AAC9-02F1D5818A1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9a90466d-298e-42c6-9514-fada4205df45"/>
    <ds:schemaRef ds:uri="b00bdadb-5151-4b9a-bcb6-794e3648a446"/>
    <ds:schemaRef ds:uri="72899ffe-c9be-4b57-81d3-c0709dcc2e4b"/>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829</TotalTime>
  <Words>1713</Words>
  <Application>Microsoft Macintosh PowerPoint</Application>
  <PresentationFormat>Custom</PresentationFormat>
  <Paragraphs>184</Paragraphs>
  <Slides>29</Slides>
  <Notes>11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Calibri</vt:lpstr>
      <vt:lpstr>Helvetica</vt:lpstr>
      <vt:lpstr>Helvetica Light</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Liviu Alexandru Bobocu</cp:lastModifiedBy>
  <cp:revision>77</cp:revision>
  <dcterms:modified xsi:type="dcterms:W3CDTF">2022-09-01T06:00:30Z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0x010100F424C9EFDDA4574FB5B977863045B9E8</vt:lpwstr>
  </property>
  <property fmtid="{D5CDD505-2E9C-101B-9397-08002B2CF9AE}" pid="3" name="_dlc_DocIdItemGuid">
    <vt:lpwstr>cdb6bf2c-0d7e-4270-8902-829be0d9bc4b</vt:lpwstr>
  </property>
  <property fmtid="{D5CDD505-2E9C-101B-9397-08002B2CF9AE}" pid="4" name="_dlc_policyId">
    <vt:lpwstr/>
  </property>
  <property fmtid="{D5CDD505-2E9C-101B-9397-08002B2CF9AE}" pid="5" name="ItemRetentionFormula">
    <vt:lpwstr/>
  </property>
</Properties>
</file>